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6" r:id="rId2"/>
  </p:sldMasterIdLst>
  <p:sldIdLst>
    <p:sldId id="531" r:id="rId3"/>
    <p:sldId id="256" r:id="rId4"/>
    <p:sldId id="551" r:id="rId5"/>
    <p:sldId id="552" r:id="rId6"/>
    <p:sldId id="583" r:id="rId7"/>
    <p:sldId id="575" r:id="rId8"/>
    <p:sldId id="577" r:id="rId9"/>
    <p:sldId id="584" r:id="rId10"/>
    <p:sldId id="585" r:id="rId11"/>
    <p:sldId id="578" r:id="rId12"/>
    <p:sldId id="579" r:id="rId13"/>
    <p:sldId id="576" r:id="rId14"/>
    <p:sldId id="553" r:id="rId15"/>
    <p:sldId id="581" r:id="rId16"/>
    <p:sldId id="582" r:id="rId17"/>
    <p:sldId id="554" r:id="rId18"/>
    <p:sldId id="555" r:id="rId19"/>
    <p:sldId id="556" r:id="rId20"/>
    <p:sldId id="569" r:id="rId21"/>
    <p:sldId id="557" r:id="rId22"/>
    <p:sldId id="570" r:id="rId23"/>
    <p:sldId id="571" r:id="rId24"/>
    <p:sldId id="558" r:id="rId25"/>
    <p:sldId id="572" r:id="rId26"/>
    <p:sldId id="573" r:id="rId27"/>
    <p:sldId id="560" r:id="rId28"/>
    <p:sldId id="561" r:id="rId29"/>
    <p:sldId id="562" r:id="rId30"/>
    <p:sldId id="563" r:id="rId31"/>
    <p:sldId id="564" r:id="rId32"/>
    <p:sldId id="565" r:id="rId33"/>
    <p:sldId id="568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7AA0"/>
    <a:srgbClr val="C9E8FF"/>
    <a:srgbClr val="D5EDFF"/>
    <a:srgbClr val="E7F5FF"/>
    <a:srgbClr val="002F8E"/>
    <a:srgbClr val="00589A"/>
    <a:srgbClr val="C9D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>
        <p:scale>
          <a:sx n="70" d="100"/>
          <a:sy n="70" d="100"/>
        </p:scale>
        <p:origin x="365" y="3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smtClean="0"/>
              <a:t>3/20/2023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501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smtClean="0"/>
              <a:t>3/20/2023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938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smtClean="0"/>
              <a:t>3/20/2023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9959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smtClean="0"/>
              <a:t>3/20/2023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717417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smtClean="0"/>
              <a:t>3/20/2023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7366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smtClean="0"/>
              <a:t>3/20/2023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2935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smtClean="0"/>
              <a:t>3/20/2023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4287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smtClean="0"/>
              <a:t>3/20/2023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7049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smtClean="0"/>
              <a:t>3/20/2023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2444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88F61-D27D-480E-AA0B-5EB1B17813D5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40284-4113-4428-97B9-3D012DF05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1575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88F61-D27D-480E-AA0B-5EB1B17813D5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40284-4113-4428-97B9-3D012DF05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837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smtClean="0"/>
              <a:t>3/20/2023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4168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88F61-D27D-480E-AA0B-5EB1B17813D5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40284-4113-4428-97B9-3D012DF05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4972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88F61-D27D-480E-AA0B-5EB1B17813D5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40284-4113-4428-97B9-3D012DF05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0609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88F61-D27D-480E-AA0B-5EB1B17813D5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40284-4113-4428-97B9-3D012DF05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6704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88F61-D27D-480E-AA0B-5EB1B17813D5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40284-4113-4428-97B9-3D012DF05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4695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88F61-D27D-480E-AA0B-5EB1B17813D5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40284-4113-4428-97B9-3D012DF05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3214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88F61-D27D-480E-AA0B-5EB1B17813D5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40284-4113-4428-97B9-3D012DF05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1633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88F61-D27D-480E-AA0B-5EB1B17813D5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40284-4113-4428-97B9-3D012DF05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9415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88F61-D27D-480E-AA0B-5EB1B17813D5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40284-4113-4428-97B9-3D012DF05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2509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88F61-D27D-480E-AA0B-5EB1B17813D5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40284-4113-4428-97B9-3D012DF05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990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smtClean="0"/>
              <a:t>3/20/2023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04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smtClean="0"/>
              <a:t>3/20/2023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610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smtClean="0"/>
              <a:t>3/20/2023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322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smtClean="0"/>
              <a:t>3/20/2023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212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smtClean="0"/>
              <a:t>3/20/2023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045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smtClean="0"/>
              <a:t>3/20/2023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3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smtClean="0"/>
              <a:t>3/20/2023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914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13888F61-D27D-480E-AA0B-5EB1B17813D5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7D40284-4113-4428-97B9-3D012DF05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8304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888F61-D27D-480E-AA0B-5EB1B17813D5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40284-4113-4428-97B9-3D012DF05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24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vimeo.com/244705105" TargetMode="Externa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76660" y="1674429"/>
            <a:ext cx="4433698" cy="2381333"/>
          </a:xfrm>
        </p:spPr>
        <p:txBody>
          <a:bodyPr>
            <a:noAutofit/>
          </a:bodyPr>
          <a:lstStyle/>
          <a:p>
            <a:pPr algn="ctr">
              <a:lnSpc>
                <a:spcPct val="70000"/>
              </a:lnSpc>
              <a:tabLst>
                <a:tab pos="207320" algn="l"/>
              </a:tabLst>
            </a:pPr>
            <a:r>
              <a:rPr lang="en-US" sz="10148" dirty="0">
                <a:latin typeface="Myriad Pro" panose="020B0503030403020204" pitchFamily="34" charset="0"/>
              </a:rPr>
              <a:t>ROUND</a:t>
            </a:r>
            <a:br>
              <a:rPr lang="en-US" dirty="0">
                <a:latin typeface="Myriad Pro" panose="020B0503030403020204" pitchFamily="34" charset="0"/>
              </a:rPr>
            </a:br>
            <a:r>
              <a:rPr lang="en-US" sz="10677" b="1" spc="132" dirty="0">
                <a:latin typeface="Myriad Pro" panose="020B0503030403020204" pitchFamily="34" charset="0"/>
              </a:rPr>
              <a:t>TABLE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1347" y="1347174"/>
            <a:ext cx="3488577" cy="238133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0A24D6E-71F8-4925-B6EB-E7D9CC8D05DE}"/>
              </a:ext>
            </a:extLst>
          </p:cNvPr>
          <p:cNvSpPr txBox="1">
            <a:spLocks/>
          </p:cNvSpPr>
          <p:nvPr/>
        </p:nvSpPr>
        <p:spPr>
          <a:xfrm>
            <a:off x="2122638" y="4383016"/>
            <a:ext cx="7897459" cy="995813"/>
          </a:xfrm>
          <a:prstGeom prst="rect">
            <a:avLst/>
          </a:prstGeom>
        </p:spPr>
        <p:txBody>
          <a:bodyPr vert="horz" wrap="none" lIns="80682" tIns="40341" rIns="80682" bIns="40341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tabLst>
                <a:tab pos="207320" algn="l"/>
              </a:tabLst>
              <a:defRPr/>
            </a:pPr>
            <a:r>
              <a:rPr lang="en-US" sz="5824" i="1" spc="88" dirty="0">
                <a:gradFill flip="none" rotWithShape="1">
                  <a:gsLst>
                    <a:gs pos="32000">
                      <a:prstClr val="white">
                        <a:lumMod val="89000"/>
                      </a:prstClr>
                    </a:gs>
                    <a:gs pos="0">
                      <a:prstClr val="black">
                        <a:lumMod val="41000"/>
                        <a:lumOff val="59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8100000" scaled="1"/>
                  <a:tileRect/>
                </a:gradFill>
                <a:latin typeface="Myriad Pro" panose="020B0503030403020204" pitchFamily="34" charset="0"/>
              </a:rPr>
              <a:t>Eternal Business. Real Life.</a:t>
            </a:r>
            <a:endParaRPr lang="en-US" sz="6353" b="1" i="1" dirty="0">
              <a:gradFill flip="none" rotWithShape="1">
                <a:gsLst>
                  <a:gs pos="32000">
                    <a:prstClr val="white">
                      <a:lumMod val="89000"/>
                    </a:prstClr>
                  </a:gs>
                  <a:gs pos="0">
                    <a:prstClr val="black">
                      <a:lumMod val="41000"/>
                      <a:lumOff val="59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8100000" scaled="1"/>
                <a:tileRect/>
              </a:gra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670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FE9E9B-4551-8F2A-4612-2BAE5BDCADBD}"/>
              </a:ext>
            </a:extLst>
          </p:cNvPr>
          <p:cNvSpPr/>
          <p:nvPr/>
        </p:nvSpPr>
        <p:spPr>
          <a:xfrm>
            <a:off x="93306" y="130629"/>
            <a:ext cx="11999167" cy="661540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8EC177-44A8-BEA9-416F-67A4074CA9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8720" y="1662172"/>
            <a:ext cx="9607787" cy="3900019"/>
          </a:xfrm>
        </p:spPr>
        <p:txBody>
          <a:bodyPr>
            <a:no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latin typeface="League Spartan" panose="00000800000000000000" pitchFamily="50" charset="0"/>
              </a:rPr>
              <a:t>The biggest fallacy of good communication is the belief that it has already happened…</a:t>
            </a:r>
            <a:br>
              <a:rPr lang="en-US" dirty="0">
                <a:solidFill>
                  <a:schemeClr val="bg1"/>
                </a:solidFill>
                <a:latin typeface="League Spartan" panose="00000800000000000000" pitchFamily="50" charset="0"/>
              </a:rPr>
            </a:br>
            <a:r>
              <a:rPr lang="en-US" dirty="0">
                <a:solidFill>
                  <a:schemeClr val="bg1"/>
                </a:solidFill>
                <a:latin typeface="League Spartan" panose="00000800000000000000" pitchFamily="50" charset="0"/>
              </a:rPr>
              <a:t>                                </a:t>
            </a:r>
            <a:r>
              <a:rPr lang="en-US" sz="4000" dirty="0">
                <a:solidFill>
                  <a:schemeClr val="bg1"/>
                </a:solidFill>
                <a:latin typeface="League Spartan" panose="00000800000000000000" pitchFamily="50" charset="0"/>
              </a:rPr>
              <a:t>-</a:t>
            </a:r>
            <a:r>
              <a:rPr lang="en-US" sz="4000" dirty="0" err="1">
                <a:solidFill>
                  <a:schemeClr val="bg1"/>
                </a:solidFill>
                <a:latin typeface="League Spartan" panose="00000800000000000000" pitchFamily="50" charset="0"/>
              </a:rPr>
              <a:t>unkown</a:t>
            </a:r>
            <a:endParaRPr lang="en-US" dirty="0">
              <a:solidFill>
                <a:schemeClr val="bg1"/>
              </a:solidFill>
              <a:latin typeface="League Spartan" panose="000008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296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FE9E9B-4551-8F2A-4612-2BAE5BDCADB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-9954"/>
            <a:ext cx="12192000" cy="68679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8EC177-44A8-BEA9-416F-67A4074CA9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9680" y="2846014"/>
            <a:ext cx="9607787" cy="3900019"/>
          </a:xfrm>
        </p:spPr>
        <p:txBody>
          <a:bodyPr>
            <a:noAutofit/>
          </a:bodyPr>
          <a:lstStyle/>
          <a:p>
            <a:pPr algn="l">
              <a:lnSpc>
                <a:spcPts val="9600"/>
              </a:lnSpc>
            </a:pPr>
            <a:r>
              <a:rPr lang="en-US" kern="4400" dirty="0">
                <a:solidFill>
                  <a:schemeClr val="bg1"/>
                </a:solidFill>
                <a:latin typeface="League Spartan" panose="00000800000000000000" pitchFamily="50" charset="0"/>
              </a:rPr>
              <a:t>The biggest fallacy of good communication is the belief that it has already happened…</a:t>
            </a:r>
            <a:br>
              <a:rPr lang="en-US" kern="4400" dirty="0">
                <a:solidFill>
                  <a:schemeClr val="bg1"/>
                </a:solidFill>
                <a:latin typeface="League Spartan" panose="00000800000000000000" pitchFamily="50" charset="0"/>
              </a:rPr>
            </a:br>
            <a:r>
              <a:rPr lang="en-US" dirty="0">
                <a:solidFill>
                  <a:schemeClr val="bg1"/>
                </a:solidFill>
                <a:latin typeface="League Spartan" panose="00000800000000000000" pitchFamily="50" charset="0"/>
              </a:rPr>
              <a:t>                                </a:t>
            </a:r>
            <a:r>
              <a:rPr lang="en-US" sz="4000" dirty="0">
                <a:solidFill>
                  <a:schemeClr val="bg1"/>
                </a:solidFill>
                <a:latin typeface="League Spartan" panose="00000800000000000000" pitchFamily="50" charset="0"/>
              </a:rPr>
              <a:t>-</a:t>
            </a:r>
            <a:r>
              <a:rPr lang="en-US" sz="4000" dirty="0" err="1">
                <a:solidFill>
                  <a:schemeClr val="bg1"/>
                </a:solidFill>
                <a:latin typeface="League Spartan" panose="00000800000000000000" pitchFamily="50" charset="0"/>
              </a:rPr>
              <a:t>unkown</a:t>
            </a:r>
            <a:endParaRPr lang="en-US" dirty="0">
              <a:solidFill>
                <a:schemeClr val="bg1"/>
              </a:solidFill>
              <a:latin typeface="League Spartan" panose="00000800000000000000" pitchFamily="50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27732DF-6AD6-94B6-B1A7-AA9E5957B721}"/>
              </a:ext>
            </a:extLst>
          </p:cNvPr>
          <p:cNvCxnSpPr/>
          <p:nvPr/>
        </p:nvCxnSpPr>
        <p:spPr>
          <a:xfrm flipV="1">
            <a:off x="1105493" y="2481943"/>
            <a:ext cx="8915585" cy="205273"/>
          </a:xfrm>
          <a:prstGeom prst="line">
            <a:avLst/>
          </a:prstGeom>
          <a:ln w="136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3A05DDC4-0032-8AA6-BEA3-620176949073}"/>
              </a:ext>
            </a:extLst>
          </p:cNvPr>
          <p:cNvSpPr txBox="1"/>
          <p:nvPr/>
        </p:nvSpPr>
        <p:spPr>
          <a:xfrm>
            <a:off x="453057" y="1753582"/>
            <a:ext cx="90138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League Spartan" panose="00000800000000000000" pitchFamily="50" charset="0"/>
              </a:rPr>
              <a:t>LEADERSHIP DEVELOPMENT</a:t>
            </a:r>
          </a:p>
        </p:txBody>
      </p:sp>
    </p:spTree>
    <p:extLst>
      <p:ext uri="{BB962C8B-B14F-4D97-AF65-F5344CB8AC3E}">
        <p14:creationId xmlns:p14="http://schemas.microsoft.com/office/powerpoint/2010/main" val="36968907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EC177-44A8-BEA9-416F-67A4074CA9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2106" y="1268962"/>
            <a:ext cx="9607787" cy="4787749"/>
          </a:xfrm>
        </p:spPr>
        <p:txBody>
          <a:bodyPr>
            <a:noAutofit/>
          </a:bodyPr>
          <a:lstStyle/>
          <a:p>
            <a:pPr algn="l"/>
            <a:r>
              <a:rPr lang="en-US" sz="11500" dirty="0">
                <a:latin typeface="League Spartan" panose="00000800000000000000" pitchFamily="50" charset="0"/>
              </a:rPr>
              <a:t>LEARNING</a:t>
            </a:r>
            <a:br>
              <a:rPr lang="en-US" sz="11500" dirty="0">
                <a:latin typeface="League Spartan" panose="00000800000000000000" pitchFamily="50" charset="0"/>
              </a:rPr>
            </a:br>
            <a:r>
              <a:rPr lang="en-US" sz="11500" dirty="0">
                <a:latin typeface="League Spartan" panose="00000800000000000000" pitchFamily="50" charset="0"/>
              </a:rPr>
              <a:t>LEARNED</a:t>
            </a:r>
            <a:br>
              <a:rPr lang="en-US" sz="11500" dirty="0">
                <a:latin typeface="League Spartan" panose="00000800000000000000" pitchFamily="50" charset="0"/>
              </a:rPr>
            </a:br>
            <a:r>
              <a:rPr lang="en-US" sz="11500" dirty="0">
                <a:latin typeface="League Spartan" panose="00000800000000000000" pitchFamily="50" charset="0"/>
              </a:rPr>
              <a:t>LEARNER</a:t>
            </a:r>
          </a:p>
        </p:txBody>
      </p:sp>
    </p:spTree>
    <p:extLst>
      <p:ext uri="{BB962C8B-B14F-4D97-AF65-F5344CB8AC3E}">
        <p14:creationId xmlns:p14="http://schemas.microsoft.com/office/powerpoint/2010/main" val="5248024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2794AB1-082C-E611-C2DA-B643DE42EA06}"/>
              </a:ext>
            </a:extLst>
          </p:cNvPr>
          <p:cNvSpPr txBox="1">
            <a:spLocks/>
          </p:cNvSpPr>
          <p:nvPr/>
        </p:nvSpPr>
        <p:spPr>
          <a:xfrm>
            <a:off x="2252805" y="4190036"/>
            <a:ext cx="9607787" cy="24917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8000" dirty="0">
                <a:solidFill>
                  <a:schemeClr val="bg1"/>
                </a:solidFill>
                <a:latin typeface="League Spartan" panose="00000800000000000000" pitchFamily="50" charset="0"/>
              </a:rPr>
              <a:t>LEADERSHIP</a:t>
            </a:r>
          </a:p>
          <a:p>
            <a:pPr algn="r"/>
            <a:r>
              <a:rPr lang="en-US" sz="8000" dirty="0">
                <a:solidFill>
                  <a:schemeClr val="bg1"/>
                </a:solidFill>
                <a:latin typeface="League Spartan" panose="00000800000000000000" pitchFamily="50" charset="0"/>
              </a:rPr>
              <a:t>DEVELOPMENT</a:t>
            </a: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CCBCC10B-D0FD-BE01-1C29-FAD4267E4471}"/>
              </a:ext>
            </a:extLst>
          </p:cNvPr>
          <p:cNvSpPr/>
          <p:nvPr/>
        </p:nvSpPr>
        <p:spPr>
          <a:xfrm rot="5400000">
            <a:off x="2666998" y="-2667000"/>
            <a:ext cx="6857999" cy="12192001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56775D4-B8BE-C612-A35C-E0206BF58184}"/>
              </a:ext>
            </a:extLst>
          </p:cNvPr>
          <p:cNvSpPr txBox="1">
            <a:spLocks/>
          </p:cNvSpPr>
          <p:nvPr/>
        </p:nvSpPr>
        <p:spPr>
          <a:xfrm>
            <a:off x="352425" y="176256"/>
            <a:ext cx="7299240" cy="24917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dirty="0">
                <a:solidFill>
                  <a:schemeClr val="bg2">
                    <a:lumMod val="25000"/>
                  </a:schemeClr>
                </a:solidFill>
                <a:latin typeface="League Spartan" panose="00000800000000000000" pitchFamily="50" charset="0"/>
              </a:rPr>
              <a:t>CHRISTIAN</a:t>
            </a:r>
            <a:br>
              <a:rPr lang="en-US" sz="8000" dirty="0">
                <a:solidFill>
                  <a:schemeClr val="bg2">
                    <a:lumMod val="25000"/>
                  </a:schemeClr>
                </a:solidFill>
                <a:latin typeface="League Spartan" panose="00000800000000000000" pitchFamily="50" charset="0"/>
              </a:rPr>
            </a:br>
            <a:r>
              <a:rPr lang="en-US" sz="8000" dirty="0">
                <a:solidFill>
                  <a:schemeClr val="bg2">
                    <a:lumMod val="25000"/>
                  </a:schemeClr>
                </a:solidFill>
                <a:latin typeface="League Spartan" panose="00000800000000000000" pitchFamily="50" charset="0"/>
              </a:rPr>
              <a:t>DISCIPLESHIP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E98553C-88A9-C512-7A9A-7DDF1DA04D18}"/>
              </a:ext>
            </a:extLst>
          </p:cNvPr>
          <p:cNvSpPr txBox="1">
            <a:spLocks/>
          </p:cNvSpPr>
          <p:nvPr/>
        </p:nvSpPr>
        <p:spPr>
          <a:xfrm rot="19833573">
            <a:off x="61528" y="2860450"/>
            <a:ext cx="11948002" cy="9801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League Spartan" panose="00000800000000000000" pitchFamily="50" charset="0"/>
              </a:rPr>
              <a:t>ARE THEY DIFFERENT?                                                                           HOW ARE THEY DIFFERENT?</a:t>
            </a:r>
          </a:p>
        </p:txBody>
      </p:sp>
    </p:spTree>
    <p:extLst>
      <p:ext uri="{BB962C8B-B14F-4D97-AF65-F5344CB8AC3E}">
        <p14:creationId xmlns:p14="http://schemas.microsoft.com/office/powerpoint/2010/main" val="31539122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2794AB1-082C-E611-C2DA-B643DE42EA06}"/>
              </a:ext>
            </a:extLst>
          </p:cNvPr>
          <p:cNvSpPr txBox="1">
            <a:spLocks/>
          </p:cNvSpPr>
          <p:nvPr/>
        </p:nvSpPr>
        <p:spPr>
          <a:xfrm>
            <a:off x="2252805" y="4190036"/>
            <a:ext cx="9607787" cy="24917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8000" dirty="0">
                <a:solidFill>
                  <a:schemeClr val="bg1"/>
                </a:solidFill>
                <a:latin typeface="League Spartan" panose="00000800000000000000" pitchFamily="50" charset="0"/>
              </a:rPr>
              <a:t>GOOD</a:t>
            </a:r>
          </a:p>
          <a:p>
            <a:pPr algn="r"/>
            <a:r>
              <a:rPr lang="en-US" sz="8000" dirty="0">
                <a:solidFill>
                  <a:schemeClr val="bg1"/>
                </a:solidFill>
                <a:latin typeface="League Spartan" panose="00000800000000000000" pitchFamily="50" charset="0"/>
              </a:rPr>
              <a:t>FOLLOWER</a:t>
            </a: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CCBCC10B-D0FD-BE01-1C29-FAD4267E4471}"/>
              </a:ext>
            </a:extLst>
          </p:cNvPr>
          <p:cNvSpPr/>
          <p:nvPr/>
        </p:nvSpPr>
        <p:spPr>
          <a:xfrm rot="5400000">
            <a:off x="2666998" y="-2667000"/>
            <a:ext cx="6857999" cy="12192001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56775D4-B8BE-C612-A35C-E0206BF58184}"/>
              </a:ext>
            </a:extLst>
          </p:cNvPr>
          <p:cNvSpPr txBox="1">
            <a:spLocks/>
          </p:cNvSpPr>
          <p:nvPr/>
        </p:nvSpPr>
        <p:spPr>
          <a:xfrm>
            <a:off x="498772" y="633456"/>
            <a:ext cx="7059587" cy="24917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dirty="0">
                <a:solidFill>
                  <a:schemeClr val="bg2">
                    <a:lumMod val="25000"/>
                  </a:schemeClr>
                </a:solidFill>
                <a:latin typeface="League Spartan" panose="00000800000000000000" pitchFamily="50" charset="0"/>
              </a:rPr>
              <a:t>GOOD </a:t>
            </a:r>
          </a:p>
          <a:p>
            <a:r>
              <a:rPr lang="en-US" sz="8000" dirty="0">
                <a:solidFill>
                  <a:schemeClr val="bg2">
                    <a:lumMod val="25000"/>
                  </a:schemeClr>
                </a:solidFill>
                <a:latin typeface="League Spartan" panose="00000800000000000000" pitchFamily="50" charset="0"/>
              </a:rPr>
              <a:t>LEADER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E98553C-88A9-C512-7A9A-7DDF1DA04D18}"/>
              </a:ext>
            </a:extLst>
          </p:cNvPr>
          <p:cNvSpPr txBox="1">
            <a:spLocks/>
          </p:cNvSpPr>
          <p:nvPr/>
        </p:nvSpPr>
        <p:spPr>
          <a:xfrm rot="19833573">
            <a:off x="174112" y="3288980"/>
            <a:ext cx="10204303" cy="9801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League Spartan" panose="00000800000000000000" pitchFamily="50" charset="0"/>
              </a:rPr>
              <a:t>DO YOU NEED TO BE A GOOD FOLLOWER TO BE A GOOD LEADER?</a:t>
            </a:r>
          </a:p>
        </p:txBody>
      </p:sp>
    </p:spTree>
    <p:extLst>
      <p:ext uri="{BB962C8B-B14F-4D97-AF65-F5344CB8AC3E}">
        <p14:creationId xmlns:p14="http://schemas.microsoft.com/office/powerpoint/2010/main" val="13435103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2794AB1-082C-E611-C2DA-B643DE42EA06}"/>
              </a:ext>
            </a:extLst>
          </p:cNvPr>
          <p:cNvSpPr txBox="1">
            <a:spLocks/>
          </p:cNvSpPr>
          <p:nvPr/>
        </p:nvSpPr>
        <p:spPr>
          <a:xfrm>
            <a:off x="2318119" y="3792940"/>
            <a:ext cx="9607787" cy="24917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8000" dirty="0">
                <a:solidFill>
                  <a:schemeClr val="bg1"/>
                </a:solidFill>
                <a:latin typeface="League Spartan" panose="00000800000000000000" pitchFamily="50" charset="0"/>
              </a:rPr>
              <a:t>SELF/</a:t>
            </a:r>
            <a:br>
              <a:rPr lang="en-US" sz="8000" dirty="0">
                <a:solidFill>
                  <a:schemeClr val="bg1"/>
                </a:solidFill>
                <a:latin typeface="League Spartan" panose="00000800000000000000" pitchFamily="50" charset="0"/>
              </a:rPr>
            </a:br>
            <a:r>
              <a:rPr lang="en-US" sz="8000" dirty="0">
                <a:solidFill>
                  <a:schemeClr val="bg1"/>
                </a:solidFill>
                <a:latin typeface="League Spartan" panose="00000800000000000000" pitchFamily="50" charset="0"/>
              </a:rPr>
              <a:t>PERSONAL</a:t>
            </a:r>
          </a:p>
          <a:p>
            <a:pPr algn="r"/>
            <a:r>
              <a:rPr lang="en-US" sz="8000" dirty="0">
                <a:solidFill>
                  <a:schemeClr val="bg1"/>
                </a:solidFill>
                <a:latin typeface="League Spartan" panose="00000800000000000000" pitchFamily="50" charset="0"/>
              </a:rPr>
              <a:t>LEADERSHIP</a:t>
            </a: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CCBCC10B-D0FD-BE01-1C29-FAD4267E4471}"/>
              </a:ext>
            </a:extLst>
          </p:cNvPr>
          <p:cNvSpPr/>
          <p:nvPr/>
        </p:nvSpPr>
        <p:spPr>
          <a:xfrm rot="5400000">
            <a:off x="2666998" y="-2667000"/>
            <a:ext cx="6857999" cy="12192001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56775D4-B8BE-C612-A35C-E0206BF58184}"/>
              </a:ext>
            </a:extLst>
          </p:cNvPr>
          <p:cNvSpPr txBox="1">
            <a:spLocks/>
          </p:cNvSpPr>
          <p:nvPr/>
        </p:nvSpPr>
        <p:spPr>
          <a:xfrm>
            <a:off x="414797" y="144319"/>
            <a:ext cx="7833464" cy="24917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>
                <a:solidFill>
                  <a:schemeClr val="bg2">
                    <a:lumMod val="25000"/>
                  </a:schemeClr>
                </a:solidFill>
                <a:latin typeface="League Spartan" panose="00000800000000000000" pitchFamily="50" charset="0"/>
              </a:rPr>
              <a:t>ORGANIZATIONAL</a:t>
            </a:r>
          </a:p>
          <a:p>
            <a:r>
              <a:rPr lang="en-US" sz="6000" dirty="0">
                <a:solidFill>
                  <a:schemeClr val="bg2">
                    <a:lumMod val="25000"/>
                  </a:schemeClr>
                </a:solidFill>
                <a:latin typeface="League Spartan" panose="00000800000000000000" pitchFamily="50" charset="0"/>
              </a:rPr>
              <a:t>LEADERSHIP</a:t>
            </a:r>
          </a:p>
        </p:txBody>
      </p:sp>
    </p:spTree>
    <p:extLst>
      <p:ext uri="{BB962C8B-B14F-4D97-AF65-F5344CB8AC3E}">
        <p14:creationId xmlns:p14="http://schemas.microsoft.com/office/powerpoint/2010/main" val="5163538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56775D4-B8BE-C612-A35C-E0206BF58184}"/>
              </a:ext>
            </a:extLst>
          </p:cNvPr>
          <p:cNvSpPr txBox="1">
            <a:spLocks/>
          </p:cNvSpPr>
          <p:nvPr/>
        </p:nvSpPr>
        <p:spPr>
          <a:xfrm>
            <a:off x="-1956122" y="176256"/>
            <a:ext cx="9607787" cy="13958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8000" dirty="0">
                <a:solidFill>
                  <a:schemeClr val="bg2">
                    <a:lumMod val="25000"/>
                  </a:schemeClr>
                </a:solidFill>
                <a:latin typeface="League Spartan" panose="00000800000000000000" pitchFamily="50" charset="0"/>
              </a:rPr>
              <a:t>DISCIPLESHIP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4F9A4A-9F62-AFA5-1545-3E4EF2ACCF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653" y="1315457"/>
            <a:ext cx="6493042" cy="51944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0755429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56775D4-B8BE-C612-A35C-E0206BF58184}"/>
              </a:ext>
            </a:extLst>
          </p:cNvPr>
          <p:cNvSpPr txBox="1">
            <a:spLocks/>
          </p:cNvSpPr>
          <p:nvPr/>
        </p:nvSpPr>
        <p:spPr>
          <a:xfrm>
            <a:off x="2351183" y="4952793"/>
            <a:ext cx="9607787" cy="13958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6000" dirty="0">
                <a:solidFill>
                  <a:schemeClr val="bg1"/>
                </a:solidFill>
                <a:latin typeface="League Spartan" panose="00000800000000000000" pitchFamily="50" charset="0"/>
              </a:rPr>
              <a:t>CHRIST-LIKE</a:t>
            </a:r>
          </a:p>
          <a:p>
            <a:pPr algn="r"/>
            <a:r>
              <a:rPr lang="en-US" sz="6000" dirty="0">
                <a:solidFill>
                  <a:schemeClr val="bg1"/>
                </a:solidFill>
                <a:latin typeface="League Spartan" panose="00000800000000000000" pitchFamily="50" charset="0"/>
              </a:rPr>
              <a:t>LEADERSHIP DEVELOPMENT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410AC1-25B9-4002-1502-397A7D3A02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04" y="242637"/>
            <a:ext cx="6238814" cy="5243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434079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56775D4-B8BE-C612-A35C-E0206BF58184}"/>
              </a:ext>
            </a:extLst>
          </p:cNvPr>
          <p:cNvSpPr txBox="1">
            <a:spLocks/>
          </p:cNvSpPr>
          <p:nvPr/>
        </p:nvSpPr>
        <p:spPr>
          <a:xfrm>
            <a:off x="2351183" y="4952793"/>
            <a:ext cx="9607787" cy="13958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6000" dirty="0">
                <a:solidFill>
                  <a:schemeClr val="bg1"/>
                </a:solidFill>
                <a:latin typeface="League Spartan" panose="00000800000000000000" pitchFamily="50" charset="0"/>
              </a:rPr>
              <a:t>MARK </a:t>
            </a:r>
          </a:p>
          <a:p>
            <a:pPr algn="r"/>
            <a:r>
              <a:rPr lang="en-US" sz="6000" dirty="0">
                <a:solidFill>
                  <a:schemeClr val="bg1"/>
                </a:solidFill>
                <a:latin typeface="League Spartan" panose="00000800000000000000" pitchFamily="50" charset="0"/>
              </a:rPr>
              <a:t>MILLER</a:t>
            </a:r>
            <a:br>
              <a:rPr lang="en-US" sz="6000" dirty="0">
                <a:solidFill>
                  <a:schemeClr val="bg1"/>
                </a:solidFill>
                <a:latin typeface="League Spartan" panose="00000800000000000000" pitchFamily="50" charset="0"/>
              </a:rPr>
            </a:br>
            <a:r>
              <a:rPr lang="en-US" sz="2400" dirty="0">
                <a:solidFill>
                  <a:schemeClr val="bg1"/>
                </a:solidFill>
                <a:latin typeface="League Spartan" panose="00000800000000000000" pitchFamily="50" charset="0"/>
              </a:rPr>
              <a:t>Chick-fil-A</a:t>
            </a:r>
            <a:endParaRPr lang="en-US" sz="6000" dirty="0">
              <a:solidFill>
                <a:schemeClr val="bg1"/>
              </a:solidFill>
              <a:latin typeface="League Spartan" panose="00000800000000000000" pitchFamily="50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6A16D9-0106-5208-44BF-4982CEB670FD}"/>
              </a:ext>
            </a:extLst>
          </p:cNvPr>
          <p:cNvSpPr txBox="1">
            <a:spLocks/>
          </p:cNvSpPr>
          <p:nvPr/>
        </p:nvSpPr>
        <p:spPr>
          <a:xfrm>
            <a:off x="634474" y="509336"/>
            <a:ext cx="10622109" cy="13958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0" i="0" dirty="0">
                <a:solidFill>
                  <a:schemeClr val="bg1"/>
                </a:solidFill>
                <a:effectLst/>
                <a:latin typeface="League Spartan" panose="00000800000000000000" pitchFamily="50" charset="0"/>
              </a:rPr>
              <a:t>TRUTH AT WORK CONFERENCE TALK</a:t>
            </a:r>
            <a:endParaRPr lang="en-US" sz="8000" dirty="0">
              <a:solidFill>
                <a:schemeClr val="bg1"/>
              </a:solidFill>
              <a:latin typeface="League Spartan" panose="00000800000000000000" pitchFamily="50" charset="0"/>
            </a:endParaRPr>
          </a:p>
        </p:txBody>
      </p:sp>
      <p:pic>
        <p:nvPicPr>
          <p:cNvPr id="8" name="Picture 7">
            <a:hlinkClick r:id="rId2"/>
            <a:extLst>
              <a:ext uri="{FF2B5EF4-FFF2-40B4-BE49-F238E27FC236}">
                <a16:creationId xmlns:a16="http://schemas.microsoft.com/office/drawing/2014/main" id="{FA91F983-06FB-A39D-BEF8-B6E9D9852E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359" y="1692235"/>
            <a:ext cx="7638013" cy="43596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88575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56775D4-B8BE-C612-A35C-E0206BF58184}"/>
              </a:ext>
            </a:extLst>
          </p:cNvPr>
          <p:cNvSpPr txBox="1">
            <a:spLocks/>
          </p:cNvSpPr>
          <p:nvPr/>
        </p:nvSpPr>
        <p:spPr>
          <a:xfrm>
            <a:off x="2351183" y="4952793"/>
            <a:ext cx="9607787" cy="13958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6000" dirty="0">
                <a:solidFill>
                  <a:schemeClr val="bg1"/>
                </a:solidFill>
                <a:latin typeface="League Spartan" panose="00000800000000000000" pitchFamily="50" charset="0"/>
              </a:rPr>
              <a:t>LEADERSHIP DEVELOPMENT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6A16D9-0106-5208-44BF-4982CEB670FD}"/>
              </a:ext>
            </a:extLst>
          </p:cNvPr>
          <p:cNvSpPr txBox="1">
            <a:spLocks/>
          </p:cNvSpPr>
          <p:nvPr/>
        </p:nvSpPr>
        <p:spPr>
          <a:xfrm>
            <a:off x="784945" y="1725385"/>
            <a:ext cx="10622109" cy="13958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0" i="0" dirty="0">
                <a:solidFill>
                  <a:schemeClr val="bg1"/>
                </a:solidFill>
                <a:effectLst/>
                <a:latin typeface="League Spartan" panose="00000800000000000000" pitchFamily="50" charset="0"/>
              </a:rPr>
              <a:t>“Quality of character doesn’t make a leader, but the lack of it flaws the entire process.”</a:t>
            </a:r>
          </a:p>
          <a:p>
            <a:r>
              <a:rPr lang="en-US" sz="4000" dirty="0">
                <a:solidFill>
                  <a:schemeClr val="bg1"/>
                </a:solidFill>
                <a:latin typeface="League Spartan" panose="00000800000000000000" pitchFamily="50" charset="0"/>
              </a:rPr>
              <a:t>                                               -Peter Drucker</a:t>
            </a:r>
            <a:endParaRPr lang="en-US" sz="8000" dirty="0">
              <a:solidFill>
                <a:schemeClr val="bg1"/>
              </a:solidFill>
              <a:latin typeface="League Spartan" panose="000008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232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EC177-44A8-BEA9-416F-67A4074CA9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2107" y="1690163"/>
            <a:ext cx="9607787" cy="3900019"/>
          </a:xfrm>
        </p:spPr>
        <p:txBody>
          <a:bodyPr>
            <a:normAutofit/>
          </a:bodyPr>
          <a:lstStyle/>
          <a:p>
            <a:r>
              <a:rPr lang="en-US" sz="8471" dirty="0">
                <a:latin typeface="League Spartan" panose="00000800000000000000" pitchFamily="50" charset="0"/>
              </a:rPr>
              <a:t>WHO POURED</a:t>
            </a:r>
            <a:br>
              <a:rPr lang="en-US" sz="8471" dirty="0">
                <a:latin typeface="League Spartan" panose="00000800000000000000" pitchFamily="50" charset="0"/>
              </a:rPr>
            </a:br>
            <a:r>
              <a:rPr lang="en-US" sz="8471" dirty="0">
                <a:latin typeface="League Spartan" panose="00000800000000000000" pitchFamily="50" charset="0"/>
              </a:rPr>
              <a:t>INTO YOU</a:t>
            </a:r>
            <a:br>
              <a:rPr lang="en-US" sz="8471" dirty="0">
                <a:latin typeface="League Spartan" panose="00000800000000000000" pitchFamily="50" charset="0"/>
              </a:rPr>
            </a:br>
            <a:r>
              <a:rPr lang="en-US" sz="8471" dirty="0">
                <a:latin typeface="League Spartan" panose="00000800000000000000" pitchFamily="50" charset="0"/>
              </a:rPr>
              <a:t>AS A LEADER? </a:t>
            </a:r>
          </a:p>
        </p:txBody>
      </p:sp>
    </p:spTree>
    <p:extLst>
      <p:ext uri="{BB962C8B-B14F-4D97-AF65-F5344CB8AC3E}">
        <p14:creationId xmlns:p14="http://schemas.microsoft.com/office/powerpoint/2010/main" val="31102027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ceberg Diagram Images – Browse 425 Stock Photos, Vectors, and Video |  Adobe Stock">
            <a:extLst>
              <a:ext uri="{FF2B5EF4-FFF2-40B4-BE49-F238E27FC236}">
                <a16:creationId xmlns:a16="http://schemas.microsoft.com/office/drawing/2014/main" id="{2C4C8A4B-B58D-E514-36EF-B03B01AC69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950" y="469257"/>
            <a:ext cx="8993529" cy="59194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8EC177-44A8-BEA9-416F-67A4074CA9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75640" y="740780"/>
            <a:ext cx="10016360" cy="1230068"/>
          </a:xfrm>
        </p:spPr>
        <p:txBody>
          <a:bodyPr>
            <a:noAutofit/>
          </a:bodyPr>
          <a:lstStyle/>
          <a:p>
            <a:pPr algn="l"/>
            <a:r>
              <a:rPr lang="en-US" dirty="0">
                <a:latin typeface="League Spartan" panose="00000800000000000000" pitchFamily="50" charset="0"/>
              </a:rPr>
              <a:t>SKILL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539E67E-9F46-DB68-7D74-86327B1E006A}"/>
              </a:ext>
            </a:extLst>
          </p:cNvPr>
          <p:cNvSpPr txBox="1">
            <a:spLocks/>
          </p:cNvSpPr>
          <p:nvPr/>
        </p:nvSpPr>
        <p:spPr>
          <a:xfrm>
            <a:off x="5603676" y="5158675"/>
            <a:ext cx="10016360" cy="12300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>
                <a:latin typeface="League Spartan" panose="00000800000000000000" pitchFamily="50" charset="0"/>
              </a:rPr>
              <a:t>CHARACTER</a:t>
            </a:r>
          </a:p>
        </p:txBody>
      </p:sp>
    </p:spTree>
    <p:extLst>
      <p:ext uri="{BB962C8B-B14F-4D97-AF65-F5344CB8AC3E}">
        <p14:creationId xmlns:p14="http://schemas.microsoft.com/office/powerpoint/2010/main" val="39843417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EC177-44A8-BEA9-416F-67A4074CA9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7820" y="1130066"/>
            <a:ext cx="10016360" cy="4787749"/>
          </a:xfrm>
        </p:spPr>
        <p:txBody>
          <a:bodyPr>
            <a:noAutofit/>
          </a:bodyPr>
          <a:lstStyle/>
          <a:p>
            <a:pPr algn="l"/>
            <a:r>
              <a:rPr lang="en-US" dirty="0">
                <a:latin typeface="League Spartan" panose="00000800000000000000" pitchFamily="50" charset="0"/>
              </a:rPr>
              <a:t>And David shepherded them with integrity of heart, and with skillful hands he led them.</a:t>
            </a:r>
            <a:br>
              <a:rPr lang="en-US" dirty="0">
                <a:latin typeface="League Spartan" panose="00000800000000000000" pitchFamily="50" charset="0"/>
              </a:rPr>
            </a:br>
            <a:r>
              <a:rPr lang="en-US" dirty="0">
                <a:latin typeface="League Spartan" panose="00000800000000000000" pitchFamily="50" charset="0"/>
              </a:rPr>
              <a:t>                      Psalm 78:72</a:t>
            </a:r>
          </a:p>
        </p:txBody>
      </p:sp>
    </p:spTree>
    <p:extLst>
      <p:ext uri="{BB962C8B-B14F-4D97-AF65-F5344CB8AC3E}">
        <p14:creationId xmlns:p14="http://schemas.microsoft.com/office/powerpoint/2010/main" val="10420657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ceberg Diagram Images – Browse 425 Stock Photos, Vectors, and Video |  Adobe Stock">
            <a:extLst>
              <a:ext uri="{FF2B5EF4-FFF2-40B4-BE49-F238E27FC236}">
                <a16:creationId xmlns:a16="http://schemas.microsoft.com/office/drawing/2014/main" id="{2C4C8A4B-B58D-E514-36EF-B03B01AC69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950" y="469257"/>
            <a:ext cx="8993529" cy="59194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8EC177-44A8-BEA9-416F-67A4074CA9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75640" y="740780"/>
            <a:ext cx="10016360" cy="1230068"/>
          </a:xfrm>
        </p:spPr>
        <p:txBody>
          <a:bodyPr>
            <a:noAutofit/>
          </a:bodyPr>
          <a:lstStyle/>
          <a:p>
            <a:pPr algn="l"/>
            <a:r>
              <a:rPr lang="en-US" dirty="0">
                <a:latin typeface="League Spartan" panose="00000800000000000000" pitchFamily="50" charset="0"/>
              </a:rPr>
              <a:t>SKILL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539E67E-9F46-DB68-7D74-86327B1E006A}"/>
              </a:ext>
            </a:extLst>
          </p:cNvPr>
          <p:cNvSpPr txBox="1">
            <a:spLocks/>
          </p:cNvSpPr>
          <p:nvPr/>
        </p:nvSpPr>
        <p:spPr>
          <a:xfrm>
            <a:off x="5603676" y="5158675"/>
            <a:ext cx="10016360" cy="12300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>
                <a:latin typeface="League Spartan" panose="00000800000000000000" pitchFamily="50" charset="0"/>
              </a:rPr>
              <a:t>CHARACTER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53D778-1574-C1C8-C437-6A7D13CFE048}"/>
              </a:ext>
            </a:extLst>
          </p:cNvPr>
          <p:cNvSpPr txBox="1"/>
          <p:nvPr/>
        </p:nvSpPr>
        <p:spPr>
          <a:xfrm>
            <a:off x="2175639" y="4531489"/>
            <a:ext cx="260591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latin typeface="League Spartan" panose="00000800000000000000" pitchFamily="50" charset="0"/>
              </a:rPr>
              <a:t>And David shepherded them with integrity of heart...</a:t>
            </a:r>
          </a:p>
          <a:p>
            <a:r>
              <a:rPr lang="en-US" dirty="0">
                <a:latin typeface="League Spartan" panose="00000800000000000000" pitchFamily="50" charset="0"/>
              </a:rPr>
              <a:t>          Psalm 78:72a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82CE5E-7F7F-CB1A-A453-205E2B5FD7D2}"/>
              </a:ext>
            </a:extLst>
          </p:cNvPr>
          <p:cNvSpPr txBox="1"/>
          <p:nvPr/>
        </p:nvSpPr>
        <p:spPr>
          <a:xfrm>
            <a:off x="7219950" y="740780"/>
            <a:ext cx="238125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League Spartan" panose="00000800000000000000" pitchFamily="50" charset="0"/>
              </a:rPr>
              <a:t>…and with skillful hands he led them.</a:t>
            </a:r>
            <a:br>
              <a:rPr lang="en-US" dirty="0">
                <a:latin typeface="League Spartan" panose="00000800000000000000" pitchFamily="50" charset="0"/>
              </a:rPr>
            </a:br>
            <a:r>
              <a:rPr lang="en-US" sz="1600" dirty="0">
                <a:latin typeface="League Spartan" panose="00000800000000000000" pitchFamily="50" charset="0"/>
              </a:rPr>
              <a:t>           Psalm 78:72b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5791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  <a:alpha val="9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EC177-44A8-BEA9-416F-67A4074CA9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3649" y="829124"/>
            <a:ext cx="9715336" cy="4787749"/>
          </a:xfrm>
        </p:spPr>
        <p:txBody>
          <a:bodyPr>
            <a:noAutofit/>
          </a:bodyPr>
          <a:lstStyle/>
          <a:p>
            <a:pPr algn="l"/>
            <a:r>
              <a:rPr lang="en-US" i="1" dirty="0">
                <a:solidFill>
                  <a:schemeClr val="bg1"/>
                </a:solidFill>
                <a:latin typeface="League Spartan" panose="00000800000000000000" pitchFamily="50" charset="0"/>
              </a:rPr>
              <a:t>Best time to plant a tree is 40 years ago.</a:t>
            </a:r>
            <a:br>
              <a:rPr lang="en-US" i="1" dirty="0">
                <a:solidFill>
                  <a:schemeClr val="bg1"/>
                </a:solidFill>
                <a:latin typeface="League Spartan" panose="00000800000000000000" pitchFamily="50" charset="0"/>
              </a:rPr>
            </a:br>
            <a:br>
              <a:rPr lang="en-US" i="1" dirty="0">
                <a:solidFill>
                  <a:schemeClr val="bg1"/>
                </a:solidFill>
                <a:latin typeface="League Spartan" panose="00000800000000000000" pitchFamily="50" charset="0"/>
              </a:rPr>
            </a:br>
            <a:r>
              <a:rPr lang="en-US" i="1" dirty="0">
                <a:solidFill>
                  <a:schemeClr val="bg1"/>
                </a:solidFill>
                <a:latin typeface="League Spartan" panose="00000800000000000000" pitchFamily="50" charset="0"/>
              </a:rPr>
              <a:t>The second best time is today…</a:t>
            </a:r>
          </a:p>
        </p:txBody>
      </p:sp>
    </p:spTree>
    <p:extLst>
      <p:ext uri="{BB962C8B-B14F-4D97-AF65-F5344CB8AC3E}">
        <p14:creationId xmlns:p14="http://schemas.microsoft.com/office/powerpoint/2010/main" val="19450243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  <a:alpha val="9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EC177-44A8-BEA9-416F-67A4074CA9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2625" y="829124"/>
            <a:ext cx="10016360" cy="4787749"/>
          </a:xfrm>
        </p:spPr>
        <p:txBody>
          <a:bodyPr>
            <a:noAutofit/>
          </a:bodyPr>
          <a:lstStyle/>
          <a:p>
            <a:r>
              <a:rPr lang="en-US" sz="7200" dirty="0">
                <a:solidFill>
                  <a:schemeClr val="bg1"/>
                </a:solidFill>
                <a:latin typeface="League Spartan" panose="00000800000000000000" pitchFamily="50" charset="0"/>
              </a:rPr>
              <a:t>Developing Character is best done in a process called ‘Parenting’</a:t>
            </a:r>
          </a:p>
        </p:txBody>
      </p:sp>
    </p:spTree>
    <p:extLst>
      <p:ext uri="{BB962C8B-B14F-4D97-AF65-F5344CB8AC3E}">
        <p14:creationId xmlns:p14="http://schemas.microsoft.com/office/powerpoint/2010/main" val="3530366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  <a:alpha val="9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EC177-44A8-BEA9-416F-67A4074CA9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2625" y="829124"/>
            <a:ext cx="10016360" cy="4787749"/>
          </a:xfrm>
        </p:spPr>
        <p:txBody>
          <a:bodyPr>
            <a:noAutofit/>
          </a:bodyPr>
          <a:lstStyle/>
          <a:p>
            <a:r>
              <a:rPr lang="en-US" sz="7200" dirty="0">
                <a:solidFill>
                  <a:schemeClr val="bg1"/>
                </a:solidFill>
                <a:latin typeface="League Spartan" panose="00000800000000000000" pitchFamily="50" charset="0"/>
              </a:rPr>
              <a:t>If not done in parenting, then the today is the day to start!</a:t>
            </a:r>
          </a:p>
        </p:txBody>
      </p:sp>
    </p:spTree>
    <p:extLst>
      <p:ext uri="{BB962C8B-B14F-4D97-AF65-F5344CB8AC3E}">
        <p14:creationId xmlns:p14="http://schemas.microsoft.com/office/powerpoint/2010/main" val="2843794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EC177-44A8-BEA9-416F-67A4074CA9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2625" y="258852"/>
            <a:ext cx="10016360" cy="4787749"/>
          </a:xfrm>
        </p:spPr>
        <p:txBody>
          <a:bodyPr>
            <a:noAutofit/>
          </a:bodyPr>
          <a:lstStyle/>
          <a:p>
            <a:r>
              <a:rPr lang="en-US" sz="7200" dirty="0">
                <a:solidFill>
                  <a:schemeClr val="bg1"/>
                </a:solidFill>
                <a:latin typeface="League Spartan" panose="00000800000000000000" pitchFamily="50" charset="0"/>
              </a:rPr>
              <a:t>What’s on the list that ALL great Leaders do?</a:t>
            </a:r>
          </a:p>
        </p:txBody>
      </p:sp>
      <p:pic>
        <p:nvPicPr>
          <p:cNvPr id="3" name="Picture 2" descr="The Secret by Ken Blanchard and Mark Miller">
            <a:extLst>
              <a:ext uri="{FF2B5EF4-FFF2-40B4-BE49-F238E27FC236}">
                <a16:creationId xmlns:a16="http://schemas.microsoft.com/office/drawing/2014/main" id="{BEC8641D-D166-CC34-F9B0-57474E9CD6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9508" y="4719484"/>
            <a:ext cx="1226014" cy="1895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66604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EC177-44A8-BEA9-416F-67A4074CA9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111" y="658760"/>
            <a:ext cx="11021960" cy="4021395"/>
          </a:xfrm>
        </p:spPr>
        <p:txBody>
          <a:bodyPr>
            <a:no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latin typeface="League Spartan" panose="00000800000000000000" pitchFamily="50" charset="0"/>
              </a:rPr>
              <a:t>Chick-fil-A found 5 things:</a:t>
            </a:r>
            <a:br>
              <a:rPr lang="en-US" dirty="0">
                <a:solidFill>
                  <a:schemeClr val="bg1"/>
                </a:solidFill>
                <a:latin typeface="League Spartan" panose="00000800000000000000" pitchFamily="50" charset="0"/>
              </a:rPr>
            </a:br>
            <a:br>
              <a:rPr lang="en-US" sz="4800" dirty="0">
                <a:solidFill>
                  <a:schemeClr val="bg1"/>
                </a:solidFill>
                <a:latin typeface="League Spartan" panose="00000800000000000000" pitchFamily="50" charset="0"/>
              </a:rPr>
            </a:br>
            <a:r>
              <a:rPr lang="en-US" sz="4800" dirty="0">
                <a:solidFill>
                  <a:schemeClr val="bg1"/>
                </a:solidFill>
                <a:latin typeface="League Spartan" panose="00000800000000000000" pitchFamily="50" charset="0"/>
              </a:rPr>
              <a:t>1. See the Future - Vision</a:t>
            </a:r>
            <a:br>
              <a:rPr lang="en-US" dirty="0">
                <a:solidFill>
                  <a:schemeClr val="bg1"/>
                </a:solidFill>
                <a:latin typeface="League Spartan" panose="00000800000000000000" pitchFamily="50" charset="0"/>
              </a:rPr>
            </a:br>
            <a:br>
              <a:rPr lang="en-US" dirty="0">
                <a:solidFill>
                  <a:schemeClr val="bg1"/>
                </a:solidFill>
                <a:latin typeface="League Spartan" panose="00000800000000000000" pitchFamily="50" charset="0"/>
              </a:rPr>
            </a:br>
            <a:endParaRPr lang="en-US" dirty="0">
              <a:solidFill>
                <a:schemeClr val="bg1"/>
              </a:solidFill>
              <a:latin typeface="League Spartan" panose="00000800000000000000" pitchFamily="50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5EA693-DB63-7BD5-3978-BAFF1A7847A1}"/>
              </a:ext>
            </a:extLst>
          </p:cNvPr>
          <p:cNvSpPr txBox="1"/>
          <p:nvPr/>
        </p:nvSpPr>
        <p:spPr>
          <a:xfrm>
            <a:off x="521111" y="3628104"/>
            <a:ext cx="752821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5425" indent="-225425"/>
            <a:r>
              <a:rPr lang="en-US" sz="3200" dirty="0">
                <a:solidFill>
                  <a:schemeClr val="bg1"/>
                </a:solidFill>
                <a:latin typeface="League Spartan" panose="00000800000000000000" pitchFamily="50" charset="0"/>
              </a:rPr>
              <a:t>-Where are we going</a:t>
            </a:r>
          </a:p>
          <a:p>
            <a:pPr marL="225425" indent="-225425"/>
            <a:r>
              <a:rPr lang="en-US" sz="3200" dirty="0">
                <a:solidFill>
                  <a:schemeClr val="bg1"/>
                </a:solidFill>
                <a:latin typeface="League Spartan" panose="00000800000000000000" pitchFamily="50" charset="0"/>
              </a:rPr>
              <a:t>-What are we trying to accomplish</a:t>
            </a:r>
          </a:p>
          <a:p>
            <a:pPr marL="225425" indent="-225425"/>
            <a:r>
              <a:rPr lang="en-US" sz="3200" dirty="0">
                <a:solidFill>
                  <a:schemeClr val="bg1"/>
                </a:solidFill>
                <a:latin typeface="League Spartan" panose="00000800000000000000" pitchFamily="50" charset="0"/>
              </a:rPr>
              <a:t>-What are we trying to become</a:t>
            </a:r>
            <a:endParaRPr lang="en-US" sz="3200" dirty="0"/>
          </a:p>
        </p:txBody>
      </p:sp>
      <p:pic>
        <p:nvPicPr>
          <p:cNvPr id="4" name="Picture 2" descr="The Secret by Ken Blanchard and Mark Miller">
            <a:extLst>
              <a:ext uri="{FF2B5EF4-FFF2-40B4-BE49-F238E27FC236}">
                <a16:creationId xmlns:a16="http://schemas.microsoft.com/office/drawing/2014/main" id="{2B8BCB85-0CF8-6020-3D03-9C9EB28FA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9508" y="4719484"/>
            <a:ext cx="1226014" cy="1895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59583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EC177-44A8-BEA9-416F-67A4074CA9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2319" y="168246"/>
            <a:ext cx="11447361" cy="3656502"/>
          </a:xfrm>
        </p:spPr>
        <p:txBody>
          <a:bodyPr>
            <a:no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latin typeface="League Spartan" panose="00000800000000000000" pitchFamily="50" charset="0"/>
              </a:rPr>
              <a:t>Chick-fil-A found 5 things:</a:t>
            </a:r>
            <a:br>
              <a:rPr lang="en-US" dirty="0">
                <a:solidFill>
                  <a:schemeClr val="bg1"/>
                </a:solidFill>
                <a:latin typeface="League Spartan" panose="00000800000000000000" pitchFamily="50" charset="0"/>
              </a:rPr>
            </a:br>
            <a:br>
              <a:rPr lang="en-US" dirty="0">
                <a:solidFill>
                  <a:schemeClr val="bg1"/>
                </a:solidFill>
                <a:latin typeface="League Spartan" panose="00000800000000000000" pitchFamily="50" charset="0"/>
              </a:rPr>
            </a:br>
            <a:r>
              <a:rPr lang="en-US" sz="4800" dirty="0">
                <a:solidFill>
                  <a:schemeClr val="bg1"/>
                </a:solidFill>
                <a:latin typeface="League Spartan" panose="00000800000000000000" pitchFamily="50" charset="0"/>
              </a:rPr>
              <a:t>2. Engage &amp; Develop Others</a:t>
            </a:r>
            <a:br>
              <a:rPr lang="en-US" dirty="0">
                <a:solidFill>
                  <a:schemeClr val="bg1"/>
                </a:solidFill>
                <a:latin typeface="League Spartan" panose="00000800000000000000" pitchFamily="50" charset="0"/>
              </a:rPr>
            </a:br>
            <a:endParaRPr lang="en-US" dirty="0">
              <a:solidFill>
                <a:schemeClr val="bg1"/>
              </a:solidFill>
              <a:latin typeface="League Spartan" panose="00000800000000000000" pitchFamily="50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95C7E17-E4AC-ED9A-DABF-D16A1C971A6A}"/>
              </a:ext>
            </a:extLst>
          </p:cNvPr>
          <p:cNvSpPr txBox="1">
            <a:spLocks/>
          </p:cNvSpPr>
          <p:nvPr/>
        </p:nvSpPr>
        <p:spPr>
          <a:xfrm>
            <a:off x="372318" y="3106993"/>
            <a:ext cx="11691863" cy="29300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5425" indent="-225425" algn="l"/>
            <a:r>
              <a:rPr lang="en-US" sz="3200" dirty="0">
                <a:solidFill>
                  <a:schemeClr val="bg1"/>
                </a:solidFill>
                <a:latin typeface="League Spartan" panose="00000800000000000000" pitchFamily="50" charset="0"/>
              </a:rPr>
              <a:t>-Recruit, invite, select</a:t>
            </a:r>
          </a:p>
          <a:p>
            <a:pPr marL="225425" indent="-225425" algn="l"/>
            <a:r>
              <a:rPr lang="en-US" sz="3200" dirty="0">
                <a:solidFill>
                  <a:schemeClr val="bg1"/>
                </a:solidFill>
                <a:latin typeface="League Spartan" panose="00000800000000000000" pitchFamily="50" charset="0"/>
              </a:rPr>
              <a:t>-Drucker: Most important decision a leader makes:  “Who does what?”</a:t>
            </a:r>
          </a:p>
          <a:p>
            <a:pPr marL="225425" indent="-225425" algn="l"/>
            <a:r>
              <a:rPr lang="en-US" sz="3200" dirty="0">
                <a:solidFill>
                  <a:schemeClr val="bg1"/>
                </a:solidFill>
                <a:latin typeface="League Spartan" panose="00000800000000000000" pitchFamily="50" charset="0"/>
              </a:rPr>
              <a:t>-Create the culture, context, environment</a:t>
            </a:r>
          </a:p>
          <a:p>
            <a:pPr marL="225425" indent="-225425" algn="l"/>
            <a:r>
              <a:rPr lang="en-US" sz="3200" dirty="0">
                <a:solidFill>
                  <a:schemeClr val="bg1"/>
                </a:solidFill>
                <a:latin typeface="League Spartan" panose="00000800000000000000" pitchFamily="50" charset="0"/>
              </a:rPr>
              <a:t>-Encourage others to bring their best to work everyday</a:t>
            </a:r>
            <a:endParaRPr lang="en-US" sz="5400" dirty="0">
              <a:solidFill>
                <a:schemeClr val="bg1"/>
              </a:solidFill>
              <a:latin typeface="League Spartan" panose="00000800000000000000" pitchFamily="50" charset="0"/>
            </a:endParaRPr>
          </a:p>
        </p:txBody>
      </p:sp>
      <p:pic>
        <p:nvPicPr>
          <p:cNvPr id="6" name="Picture 2" descr="The Secret by Ken Blanchard and Mark Miller">
            <a:extLst>
              <a:ext uri="{FF2B5EF4-FFF2-40B4-BE49-F238E27FC236}">
                <a16:creationId xmlns:a16="http://schemas.microsoft.com/office/drawing/2014/main" id="{CEAFFF91-044E-25AC-C27D-D925248A5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9508" y="4719484"/>
            <a:ext cx="1226014" cy="1895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34017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EC177-44A8-BEA9-416F-67A4074CA9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2319" y="452285"/>
            <a:ext cx="11447361" cy="2605548"/>
          </a:xfrm>
        </p:spPr>
        <p:txBody>
          <a:bodyPr>
            <a:no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latin typeface="League Spartan" panose="00000800000000000000" pitchFamily="50" charset="0"/>
              </a:rPr>
              <a:t>Chick-fil-A found 5 things:</a:t>
            </a:r>
            <a:br>
              <a:rPr lang="en-US" dirty="0">
                <a:solidFill>
                  <a:schemeClr val="bg1"/>
                </a:solidFill>
                <a:latin typeface="League Spartan" panose="00000800000000000000" pitchFamily="50" charset="0"/>
              </a:rPr>
            </a:br>
            <a:br>
              <a:rPr lang="en-US" dirty="0">
                <a:solidFill>
                  <a:schemeClr val="bg1"/>
                </a:solidFill>
                <a:latin typeface="League Spartan" panose="00000800000000000000" pitchFamily="50" charset="0"/>
              </a:rPr>
            </a:br>
            <a:r>
              <a:rPr lang="en-US" sz="4800" dirty="0">
                <a:solidFill>
                  <a:schemeClr val="bg1"/>
                </a:solidFill>
                <a:latin typeface="League Spartan" panose="00000800000000000000" pitchFamily="50" charset="0"/>
              </a:rPr>
              <a:t>3. Reinvent Continuously</a:t>
            </a:r>
            <a:endParaRPr lang="en-US" dirty="0">
              <a:solidFill>
                <a:schemeClr val="bg1"/>
              </a:solidFill>
              <a:latin typeface="League Spartan" panose="00000800000000000000" pitchFamily="50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4575A8-828E-3A24-5311-608DB060A3B0}"/>
              </a:ext>
            </a:extLst>
          </p:cNvPr>
          <p:cNvSpPr txBox="1"/>
          <p:nvPr/>
        </p:nvSpPr>
        <p:spPr>
          <a:xfrm>
            <a:off x="521110" y="3726426"/>
            <a:ext cx="872258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League Spartan" panose="00000800000000000000" pitchFamily="50" charset="0"/>
              </a:rPr>
              <a:t>-Progress is always preceded by change</a:t>
            </a:r>
            <a:br>
              <a:rPr lang="en-US" sz="3200" dirty="0">
                <a:solidFill>
                  <a:schemeClr val="bg1"/>
                </a:solidFill>
                <a:latin typeface="League Spartan" panose="00000800000000000000" pitchFamily="50" charset="0"/>
              </a:rPr>
            </a:br>
            <a:r>
              <a:rPr lang="en-US" sz="3200" dirty="0">
                <a:solidFill>
                  <a:schemeClr val="bg1"/>
                </a:solidFill>
                <a:latin typeface="League Spartan" panose="00000800000000000000" pitchFamily="50" charset="0"/>
              </a:rPr>
              <a:t>-Hope is not a strategy</a:t>
            </a:r>
            <a:endParaRPr lang="en-US" sz="3200" dirty="0"/>
          </a:p>
        </p:txBody>
      </p:sp>
      <p:pic>
        <p:nvPicPr>
          <p:cNvPr id="4" name="Picture 2" descr="The Secret by Ken Blanchard and Mark Miller">
            <a:extLst>
              <a:ext uri="{FF2B5EF4-FFF2-40B4-BE49-F238E27FC236}">
                <a16:creationId xmlns:a16="http://schemas.microsoft.com/office/drawing/2014/main" id="{6FCCAA4E-27FE-3DF1-D839-12EB66B59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9508" y="4719484"/>
            <a:ext cx="1226014" cy="1895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2577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EC177-44A8-BEA9-416F-67A4074CA9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2107" y="1774142"/>
            <a:ext cx="9607787" cy="3900019"/>
          </a:xfrm>
        </p:spPr>
        <p:txBody>
          <a:bodyPr>
            <a:normAutofit fontScale="90000"/>
          </a:bodyPr>
          <a:lstStyle/>
          <a:p>
            <a:r>
              <a:rPr lang="en-US" sz="8471" dirty="0">
                <a:solidFill>
                  <a:schemeClr val="bg1"/>
                </a:solidFill>
                <a:latin typeface="League Spartan" panose="00000800000000000000" pitchFamily="50" charset="0"/>
              </a:rPr>
              <a:t>IS LEADERSHIP</a:t>
            </a:r>
            <a:br>
              <a:rPr lang="en-US" sz="8471" dirty="0">
                <a:solidFill>
                  <a:schemeClr val="bg1"/>
                </a:solidFill>
                <a:latin typeface="League Spartan" panose="00000800000000000000" pitchFamily="50" charset="0"/>
              </a:rPr>
            </a:br>
            <a:r>
              <a:rPr lang="en-US" sz="8471" dirty="0">
                <a:solidFill>
                  <a:schemeClr val="bg1"/>
                </a:solidFill>
                <a:latin typeface="League Spartan" panose="00000800000000000000" pitchFamily="50" charset="0"/>
              </a:rPr>
              <a:t>CAUGHT</a:t>
            </a:r>
            <a:br>
              <a:rPr lang="en-US" sz="8471" dirty="0">
                <a:solidFill>
                  <a:schemeClr val="bg1"/>
                </a:solidFill>
                <a:latin typeface="League Spartan" panose="00000800000000000000" pitchFamily="50" charset="0"/>
              </a:rPr>
            </a:br>
            <a:r>
              <a:rPr lang="en-US" sz="8471" dirty="0">
                <a:solidFill>
                  <a:schemeClr val="bg1"/>
                </a:solidFill>
                <a:latin typeface="League Spartan" panose="00000800000000000000" pitchFamily="50" charset="0"/>
              </a:rPr>
              <a:t>OR</a:t>
            </a:r>
            <a:br>
              <a:rPr lang="en-US" sz="8471" dirty="0">
                <a:solidFill>
                  <a:schemeClr val="bg1"/>
                </a:solidFill>
                <a:latin typeface="League Spartan" panose="00000800000000000000" pitchFamily="50" charset="0"/>
              </a:rPr>
            </a:br>
            <a:r>
              <a:rPr lang="en-US" sz="8471" dirty="0">
                <a:solidFill>
                  <a:schemeClr val="bg1"/>
                </a:solidFill>
                <a:latin typeface="League Spartan" panose="00000800000000000000" pitchFamily="50" charset="0"/>
              </a:rPr>
              <a:t>TAUGHT?</a:t>
            </a:r>
          </a:p>
        </p:txBody>
      </p:sp>
    </p:spTree>
    <p:extLst>
      <p:ext uri="{BB962C8B-B14F-4D97-AF65-F5344CB8AC3E}">
        <p14:creationId xmlns:p14="http://schemas.microsoft.com/office/powerpoint/2010/main" val="24041724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EC177-44A8-BEA9-416F-67A4074CA9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2319" y="442452"/>
            <a:ext cx="11447361" cy="3588774"/>
          </a:xfrm>
        </p:spPr>
        <p:txBody>
          <a:bodyPr>
            <a:no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latin typeface="League Spartan" panose="00000800000000000000" pitchFamily="50" charset="0"/>
              </a:rPr>
              <a:t>Chick-fil-A found 5 things:</a:t>
            </a:r>
            <a:br>
              <a:rPr lang="en-US" dirty="0">
                <a:solidFill>
                  <a:schemeClr val="bg1"/>
                </a:solidFill>
                <a:latin typeface="League Spartan" panose="00000800000000000000" pitchFamily="50" charset="0"/>
              </a:rPr>
            </a:br>
            <a:br>
              <a:rPr lang="en-US" dirty="0">
                <a:solidFill>
                  <a:schemeClr val="bg1"/>
                </a:solidFill>
                <a:latin typeface="League Spartan" panose="00000800000000000000" pitchFamily="50" charset="0"/>
              </a:rPr>
            </a:br>
            <a:r>
              <a:rPr lang="en-US" sz="4800" dirty="0">
                <a:solidFill>
                  <a:schemeClr val="bg1"/>
                </a:solidFill>
                <a:latin typeface="League Spartan" panose="00000800000000000000" pitchFamily="50" charset="0"/>
              </a:rPr>
              <a:t>4. Value Results &amp; Relationship</a:t>
            </a:r>
            <a:br>
              <a:rPr lang="en-US" dirty="0">
                <a:solidFill>
                  <a:schemeClr val="bg1"/>
                </a:solidFill>
                <a:latin typeface="League Spartan" panose="00000800000000000000" pitchFamily="50" charset="0"/>
              </a:rPr>
            </a:br>
            <a:endParaRPr lang="en-US" dirty="0">
              <a:solidFill>
                <a:schemeClr val="bg1"/>
              </a:solidFill>
              <a:latin typeface="League Spartan" panose="00000800000000000000" pitchFamily="50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690C16-1814-C464-EF19-713B47C769EF}"/>
              </a:ext>
            </a:extLst>
          </p:cNvPr>
          <p:cNvSpPr txBox="1"/>
          <p:nvPr/>
        </p:nvSpPr>
        <p:spPr>
          <a:xfrm>
            <a:off x="462116" y="3824748"/>
            <a:ext cx="672677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League Spartan" panose="00000800000000000000" pitchFamily="50" charset="0"/>
              </a:rPr>
              <a:t>-Jim Collins – “Genius of the &amp;”</a:t>
            </a:r>
            <a:br>
              <a:rPr lang="en-US" sz="3200" dirty="0">
                <a:solidFill>
                  <a:schemeClr val="bg1"/>
                </a:solidFill>
                <a:latin typeface="League Spartan" panose="00000800000000000000" pitchFamily="50" charset="0"/>
              </a:rPr>
            </a:br>
            <a:r>
              <a:rPr lang="en-US" sz="3200" dirty="0">
                <a:solidFill>
                  <a:schemeClr val="bg1"/>
                </a:solidFill>
                <a:latin typeface="League Spartan" panose="00000800000000000000" pitchFamily="50" charset="0"/>
              </a:rPr>
              <a:t>-Two values held in tension</a:t>
            </a:r>
          </a:p>
          <a:p>
            <a:endParaRPr lang="en-US" sz="3200" dirty="0"/>
          </a:p>
        </p:txBody>
      </p:sp>
      <p:pic>
        <p:nvPicPr>
          <p:cNvPr id="4" name="Picture 2" descr="The Secret by Ken Blanchard and Mark Miller">
            <a:extLst>
              <a:ext uri="{FF2B5EF4-FFF2-40B4-BE49-F238E27FC236}">
                <a16:creationId xmlns:a16="http://schemas.microsoft.com/office/drawing/2014/main" id="{E5E99EBA-4481-1F72-38F3-C3CBAABFC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9508" y="4719484"/>
            <a:ext cx="1226014" cy="1895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4753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EC177-44A8-BEA9-416F-67A4074CA9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3493" y="787679"/>
            <a:ext cx="11447361" cy="2863200"/>
          </a:xfrm>
        </p:spPr>
        <p:txBody>
          <a:bodyPr>
            <a:no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latin typeface="League Spartan" panose="00000800000000000000" pitchFamily="50" charset="0"/>
              </a:rPr>
              <a:t>Chick-fil-A found 5 things:</a:t>
            </a:r>
            <a:br>
              <a:rPr lang="en-US" dirty="0">
                <a:solidFill>
                  <a:schemeClr val="bg1"/>
                </a:solidFill>
                <a:latin typeface="League Spartan" panose="00000800000000000000" pitchFamily="50" charset="0"/>
              </a:rPr>
            </a:br>
            <a:br>
              <a:rPr lang="en-US" dirty="0">
                <a:solidFill>
                  <a:schemeClr val="bg1"/>
                </a:solidFill>
                <a:latin typeface="League Spartan" panose="00000800000000000000" pitchFamily="50" charset="0"/>
              </a:rPr>
            </a:br>
            <a:r>
              <a:rPr lang="en-US" sz="4800" dirty="0">
                <a:solidFill>
                  <a:schemeClr val="bg1"/>
                </a:solidFill>
                <a:latin typeface="League Spartan" panose="00000800000000000000" pitchFamily="50" charset="0"/>
              </a:rPr>
              <a:t>5. Embody the Values</a:t>
            </a:r>
            <a:br>
              <a:rPr lang="en-US" dirty="0">
                <a:solidFill>
                  <a:schemeClr val="bg1"/>
                </a:solidFill>
                <a:latin typeface="League Spartan" panose="00000800000000000000" pitchFamily="50" charset="0"/>
              </a:rPr>
            </a:br>
            <a:endParaRPr lang="en-US" dirty="0">
              <a:solidFill>
                <a:schemeClr val="bg1"/>
              </a:solidFill>
              <a:latin typeface="League Spartan" panose="00000800000000000000" pitchFamily="50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4FFCAA-9549-073A-CD3F-55275E0F11B3}"/>
              </a:ext>
            </a:extLst>
          </p:cNvPr>
          <p:cNvSpPr txBox="1"/>
          <p:nvPr/>
        </p:nvSpPr>
        <p:spPr>
          <a:xfrm>
            <a:off x="441146" y="3352800"/>
            <a:ext cx="111603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/>
            <a:r>
              <a:rPr lang="en-US" sz="3200" dirty="0">
                <a:solidFill>
                  <a:schemeClr val="bg1"/>
                </a:solidFill>
                <a:latin typeface="League Spartan" panose="00000800000000000000" pitchFamily="50" charset="0"/>
              </a:rPr>
              <a:t>-Walk the talk</a:t>
            </a:r>
          </a:p>
          <a:p>
            <a:pPr marL="233363" indent="-233363"/>
            <a:r>
              <a:rPr lang="en-US" sz="3200" dirty="0">
                <a:solidFill>
                  <a:schemeClr val="bg1"/>
                </a:solidFill>
                <a:latin typeface="League Spartan" panose="00000800000000000000" pitchFamily="50" charset="0"/>
              </a:rPr>
              <a:t>-Share them, know them, articulate them, live them</a:t>
            </a:r>
          </a:p>
          <a:p>
            <a:pPr marL="233363" indent="-233363"/>
            <a:r>
              <a:rPr lang="en-US" sz="3200" dirty="0">
                <a:solidFill>
                  <a:schemeClr val="bg1"/>
                </a:solidFill>
                <a:latin typeface="League Spartan" panose="00000800000000000000" pitchFamily="50" charset="0"/>
              </a:rPr>
              <a:t>-People are looking for what’s important, do we care about them, are we trustworthy?</a:t>
            </a:r>
          </a:p>
          <a:p>
            <a:pPr marL="233363" indent="-233363"/>
            <a:r>
              <a:rPr lang="en-US" sz="3200" dirty="0">
                <a:solidFill>
                  <a:schemeClr val="bg1"/>
                </a:solidFill>
                <a:latin typeface="League Spartan" panose="00000800000000000000" pitchFamily="50" charset="0"/>
              </a:rPr>
              <a:t>-People don’t expect perfection just effort</a:t>
            </a:r>
            <a:endParaRPr lang="en-US" sz="3200" dirty="0"/>
          </a:p>
        </p:txBody>
      </p:sp>
      <p:pic>
        <p:nvPicPr>
          <p:cNvPr id="4" name="Picture 2" descr="The Secret by Ken Blanchard and Mark Miller">
            <a:extLst>
              <a:ext uri="{FF2B5EF4-FFF2-40B4-BE49-F238E27FC236}">
                <a16:creationId xmlns:a16="http://schemas.microsoft.com/office/drawing/2014/main" id="{0E97BA84-A2F0-5FAF-4901-474949DEF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9508" y="4758812"/>
            <a:ext cx="1226014" cy="1895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5542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EC177-44A8-BEA9-416F-67A4074CA9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4365" y="5428526"/>
            <a:ext cx="11447361" cy="1169043"/>
          </a:xfrm>
        </p:spPr>
        <p:txBody>
          <a:bodyPr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latin typeface="League Spartan" panose="00000800000000000000" pitchFamily="50" charset="0"/>
              </a:rPr>
              <a:t>The Secret</a:t>
            </a:r>
          </a:p>
        </p:txBody>
      </p:sp>
      <p:pic>
        <p:nvPicPr>
          <p:cNvPr id="1026" name="Picture 2" descr="The Secret by Ken Blanchard and Mark Miller">
            <a:extLst>
              <a:ext uri="{FF2B5EF4-FFF2-40B4-BE49-F238E27FC236}">
                <a16:creationId xmlns:a16="http://schemas.microsoft.com/office/drawing/2014/main" id="{B0DA0035-0C4A-5DE1-2B20-DC5449F4B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273" y="439262"/>
            <a:ext cx="3866727" cy="597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3957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EC177-44A8-BEA9-416F-67A4074CA9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208" y="1040356"/>
            <a:ext cx="5029199" cy="3209732"/>
          </a:xfrm>
        </p:spPr>
        <p:txBody>
          <a:bodyPr>
            <a:noAutofit/>
          </a:bodyPr>
          <a:lstStyle/>
          <a:p>
            <a:r>
              <a:rPr lang="en-US" sz="6600" dirty="0">
                <a:latin typeface="League Spartan" panose="00000800000000000000" pitchFamily="50" charset="0"/>
              </a:rPr>
              <a:t>LEADING</a:t>
            </a:r>
            <a:br>
              <a:rPr lang="en-US" sz="6600" dirty="0">
                <a:latin typeface="League Spartan" panose="00000800000000000000" pitchFamily="50" charset="0"/>
              </a:rPr>
            </a:br>
            <a:r>
              <a:rPr lang="en-US" sz="8000" dirty="0">
                <a:latin typeface="League Spartan" panose="00000800000000000000" pitchFamily="50" charset="0"/>
              </a:rPr>
              <a:t>PEOPLE</a:t>
            </a:r>
            <a:endParaRPr lang="en-US" sz="6600" dirty="0">
              <a:latin typeface="League Spartan" panose="00000800000000000000" pitchFamily="50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5F0EEFE-A7F9-7505-9BA5-BFA3D89FC487}"/>
              </a:ext>
            </a:extLst>
          </p:cNvPr>
          <p:cNvSpPr/>
          <p:nvPr/>
        </p:nvSpPr>
        <p:spPr>
          <a:xfrm>
            <a:off x="6096000" y="-111967"/>
            <a:ext cx="6304384" cy="710059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B018A48-BF8E-7F94-37BE-7FECEB0CD56A}"/>
              </a:ext>
            </a:extLst>
          </p:cNvPr>
          <p:cNvSpPr txBox="1">
            <a:spLocks/>
          </p:cNvSpPr>
          <p:nvPr/>
        </p:nvSpPr>
        <p:spPr>
          <a:xfrm>
            <a:off x="6473890" y="1268962"/>
            <a:ext cx="5548603" cy="27525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dirty="0">
                <a:solidFill>
                  <a:schemeClr val="bg1"/>
                </a:solidFill>
                <a:latin typeface="League Spartan" panose="00000800000000000000" pitchFamily="50" charset="0"/>
              </a:rPr>
              <a:t>LEADERSHIP</a:t>
            </a:r>
            <a:endParaRPr lang="en-US" sz="5400" dirty="0">
              <a:solidFill>
                <a:schemeClr val="bg1"/>
              </a:solidFill>
              <a:latin typeface="League Spartan" panose="00000800000000000000" pitchFamily="50" charset="0"/>
            </a:endParaRPr>
          </a:p>
          <a:p>
            <a:r>
              <a:rPr lang="en-US" sz="5400" dirty="0">
                <a:solidFill>
                  <a:schemeClr val="bg1"/>
                </a:solidFill>
                <a:latin typeface="League Spartan" panose="00000800000000000000" pitchFamily="50" charset="0"/>
              </a:rPr>
              <a:t>DEVELOPMENT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5A354A5-81F8-80DC-CF48-901773A628D6}"/>
              </a:ext>
            </a:extLst>
          </p:cNvPr>
          <p:cNvSpPr txBox="1">
            <a:spLocks/>
          </p:cNvSpPr>
          <p:nvPr/>
        </p:nvSpPr>
        <p:spPr>
          <a:xfrm>
            <a:off x="1782147" y="5677679"/>
            <a:ext cx="5029199" cy="11056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latin typeface="League Spartan" panose="00000800000000000000" pitchFamily="50" charset="0"/>
              </a:rPr>
              <a:t>What’s the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E1A4076-A017-02A8-CC22-8155895A4257}"/>
              </a:ext>
            </a:extLst>
          </p:cNvPr>
          <p:cNvSpPr txBox="1">
            <a:spLocks/>
          </p:cNvSpPr>
          <p:nvPr/>
        </p:nvSpPr>
        <p:spPr>
          <a:xfrm>
            <a:off x="5208037" y="5492624"/>
            <a:ext cx="5548603" cy="126274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chemeClr val="bg1"/>
                </a:solidFill>
                <a:latin typeface="League Spartan" panose="00000800000000000000" pitchFamily="50" charset="0"/>
              </a:rPr>
              <a:t>difference?</a:t>
            </a:r>
            <a:endParaRPr lang="en-US" sz="4000" dirty="0">
              <a:solidFill>
                <a:schemeClr val="bg1"/>
              </a:solidFill>
              <a:latin typeface="League Spartan" panose="000008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189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EC177-44A8-BEA9-416F-67A4074CA9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001" y="2441407"/>
            <a:ext cx="5577840" cy="3209732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297AA0"/>
                </a:solidFill>
                <a:latin typeface="League Spartan" panose="00000800000000000000" pitchFamily="50" charset="0"/>
              </a:rPr>
              <a:t>BAD EXAMPLES OF LEADERSHIP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5F0EEFE-A7F9-7505-9BA5-BFA3D89FC487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297AA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B018A48-BF8E-7F94-37BE-7FECEB0CD56A}"/>
              </a:ext>
            </a:extLst>
          </p:cNvPr>
          <p:cNvSpPr txBox="1">
            <a:spLocks/>
          </p:cNvSpPr>
          <p:nvPr/>
        </p:nvSpPr>
        <p:spPr>
          <a:xfrm>
            <a:off x="6473890" y="2898608"/>
            <a:ext cx="5548603" cy="27525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League Spartan" panose="00000800000000000000" pitchFamily="50" charset="0"/>
              </a:rPr>
              <a:t>GOOD EXAMPLES OF LEADERSHIP</a:t>
            </a:r>
            <a:endParaRPr lang="en-US" sz="4800" dirty="0">
              <a:solidFill>
                <a:schemeClr val="bg1"/>
              </a:solidFill>
              <a:latin typeface="League Spartan" panose="00000800000000000000" pitchFamily="50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DD2911B-5289-D4A7-3E78-09077FE8EC6A}"/>
              </a:ext>
            </a:extLst>
          </p:cNvPr>
          <p:cNvGrpSpPr/>
          <p:nvPr/>
        </p:nvGrpSpPr>
        <p:grpSpPr>
          <a:xfrm>
            <a:off x="971317" y="0"/>
            <a:ext cx="10825064" cy="1262741"/>
            <a:chOff x="940837" y="5492624"/>
            <a:chExt cx="10825064" cy="1262741"/>
          </a:xfrm>
        </p:grpSpPr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45A354A5-81F8-80DC-CF48-901773A628D6}"/>
                </a:ext>
              </a:extLst>
            </p:cNvPr>
            <p:cNvSpPr txBox="1">
              <a:spLocks/>
            </p:cNvSpPr>
            <p:nvPr/>
          </p:nvSpPr>
          <p:spPr>
            <a:xfrm>
              <a:off x="940837" y="5649686"/>
              <a:ext cx="5029199" cy="1105679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/>
              <a:r>
                <a:rPr lang="en-US" sz="4800" dirty="0">
                  <a:solidFill>
                    <a:srgbClr val="297AA0"/>
                  </a:solidFill>
                  <a:latin typeface="League Spartan" panose="00000800000000000000" pitchFamily="50" charset="0"/>
                </a:rPr>
                <a:t>Who taught</a:t>
              </a:r>
            </a:p>
          </p:txBody>
        </p:sp>
        <p:sp>
          <p:nvSpPr>
            <p:cNvPr id="6" name="Title 1">
              <a:extLst>
                <a:ext uri="{FF2B5EF4-FFF2-40B4-BE49-F238E27FC236}">
                  <a16:creationId xmlns:a16="http://schemas.microsoft.com/office/drawing/2014/main" id="{DE1A4076-A017-02A8-CC22-8155895A4257}"/>
                </a:ext>
              </a:extLst>
            </p:cNvPr>
            <p:cNvSpPr txBox="1">
              <a:spLocks/>
            </p:cNvSpPr>
            <p:nvPr/>
          </p:nvSpPr>
          <p:spPr>
            <a:xfrm>
              <a:off x="6217298" y="5492624"/>
              <a:ext cx="5548603" cy="1262741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4800" dirty="0">
                  <a:solidFill>
                    <a:schemeClr val="bg1"/>
                  </a:solidFill>
                  <a:latin typeface="League Spartan" panose="00000800000000000000" pitchFamily="50" charset="0"/>
                </a:rPr>
                <a:t>you more?</a:t>
              </a:r>
              <a:endParaRPr lang="en-US" sz="4000" dirty="0">
                <a:solidFill>
                  <a:schemeClr val="bg1"/>
                </a:solidFill>
                <a:latin typeface="League Spartan" panose="00000800000000000000" pitchFamily="50" charset="0"/>
              </a:endParaRPr>
            </a:p>
          </p:txBody>
        </p:sp>
      </p:grpSp>
      <p:pic>
        <p:nvPicPr>
          <p:cNvPr id="9" name="Picture 8" descr="Icon&#10;&#10;Description automatically generated with low confidence">
            <a:extLst>
              <a:ext uri="{FF2B5EF4-FFF2-40B4-BE49-F238E27FC236}">
                <a16:creationId xmlns:a16="http://schemas.microsoft.com/office/drawing/2014/main" id="{0497E266-9DC1-78D3-58FC-A881DF0441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0" y="5947315"/>
            <a:ext cx="1076960" cy="753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625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FE9E9B-4551-8F2A-4612-2BAE5BDCADBD}"/>
              </a:ext>
            </a:extLst>
          </p:cNvPr>
          <p:cNvSpPr/>
          <p:nvPr/>
        </p:nvSpPr>
        <p:spPr>
          <a:xfrm>
            <a:off x="93306" y="130629"/>
            <a:ext cx="11999167" cy="661540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8EC177-44A8-BEA9-416F-67A4074CA9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2107" y="1690163"/>
            <a:ext cx="9607787" cy="3900019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bg1"/>
                </a:solidFill>
                <a:latin typeface="League Spartan" panose="00000800000000000000" pitchFamily="50" charset="0"/>
              </a:rPr>
              <a:t>Experience is a brutal teacher. But you learn by God, you learn.</a:t>
            </a:r>
            <a:br>
              <a:rPr lang="en-US" dirty="0">
                <a:solidFill>
                  <a:schemeClr val="bg1"/>
                </a:solidFill>
                <a:latin typeface="League Spartan" panose="00000800000000000000" pitchFamily="50" charset="0"/>
              </a:rPr>
            </a:br>
            <a:r>
              <a:rPr lang="en-US" dirty="0">
                <a:solidFill>
                  <a:schemeClr val="bg1"/>
                </a:solidFill>
                <a:latin typeface="League Spartan" panose="00000800000000000000" pitchFamily="50" charset="0"/>
              </a:rPr>
              <a:t>               -C.S. Lewis</a:t>
            </a:r>
          </a:p>
        </p:txBody>
      </p:sp>
    </p:spTree>
    <p:extLst>
      <p:ext uri="{BB962C8B-B14F-4D97-AF65-F5344CB8AC3E}">
        <p14:creationId xmlns:p14="http://schemas.microsoft.com/office/powerpoint/2010/main" val="1603245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EC177-44A8-BEA9-416F-67A4074CA9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2106" y="1268962"/>
            <a:ext cx="9607787" cy="4787749"/>
          </a:xfrm>
        </p:spPr>
        <p:txBody>
          <a:bodyPr>
            <a:noAutofit/>
          </a:bodyPr>
          <a:lstStyle/>
          <a:p>
            <a:r>
              <a:rPr lang="en-US" sz="8800" dirty="0">
                <a:latin typeface="League Spartan" panose="00000800000000000000" pitchFamily="50" charset="0"/>
              </a:rPr>
              <a:t>BEST EXAMPLE OF LEADERSHIP DEVELOPMENT YOU’VE SEEN? </a:t>
            </a:r>
          </a:p>
        </p:txBody>
      </p:sp>
    </p:spTree>
    <p:extLst>
      <p:ext uri="{BB962C8B-B14F-4D97-AF65-F5344CB8AC3E}">
        <p14:creationId xmlns:p14="http://schemas.microsoft.com/office/powerpoint/2010/main" val="2605582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A95F1BF-DA16-7695-DEA5-3C7E1E8743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135" y="80536"/>
            <a:ext cx="1323521" cy="92615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BFE12E9-C00F-22E9-440A-95F41645EFCF}"/>
              </a:ext>
            </a:extLst>
          </p:cNvPr>
          <p:cNvSpPr/>
          <p:nvPr/>
        </p:nvSpPr>
        <p:spPr>
          <a:xfrm>
            <a:off x="-9834" y="5451633"/>
            <a:ext cx="8798767" cy="1194320"/>
          </a:xfrm>
          <a:prstGeom prst="rect">
            <a:avLst/>
          </a:prstGeom>
          <a:solidFill>
            <a:srgbClr val="C9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28486CB-E888-10FB-4B08-B676FFAD5253}"/>
              </a:ext>
            </a:extLst>
          </p:cNvPr>
          <p:cNvSpPr/>
          <p:nvPr/>
        </p:nvSpPr>
        <p:spPr>
          <a:xfrm>
            <a:off x="-9833" y="4143851"/>
            <a:ext cx="8798767" cy="1194320"/>
          </a:xfrm>
          <a:prstGeom prst="rect">
            <a:avLst/>
          </a:prstGeom>
          <a:solidFill>
            <a:srgbClr val="D5E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761736-BB29-A85F-0CBA-41493CC70271}"/>
              </a:ext>
            </a:extLst>
          </p:cNvPr>
          <p:cNvSpPr/>
          <p:nvPr/>
        </p:nvSpPr>
        <p:spPr>
          <a:xfrm>
            <a:off x="0" y="2831840"/>
            <a:ext cx="8798767" cy="1194319"/>
          </a:xfrm>
          <a:prstGeom prst="rect">
            <a:avLst/>
          </a:prstGeom>
          <a:solidFill>
            <a:srgbClr val="E7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8EC177-44A8-BEA9-416F-67A4074CA9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5403" y="219270"/>
            <a:ext cx="9607787" cy="1701285"/>
          </a:xfrm>
        </p:spPr>
        <p:txBody>
          <a:bodyPr>
            <a:noAutofit/>
          </a:bodyPr>
          <a:lstStyle/>
          <a:p>
            <a:pPr algn="l"/>
            <a:r>
              <a:rPr lang="en-US" sz="3200" dirty="0">
                <a:solidFill>
                  <a:srgbClr val="002060"/>
                </a:solidFill>
                <a:latin typeface="League Spartan" panose="00000800000000000000" pitchFamily="50" charset="0"/>
              </a:rPr>
              <a:t>LEVELS OF </a:t>
            </a:r>
            <a:br>
              <a:rPr lang="en-US" sz="3200" dirty="0">
                <a:solidFill>
                  <a:srgbClr val="002060"/>
                </a:solidFill>
                <a:latin typeface="League Spartan" panose="00000800000000000000" pitchFamily="50" charset="0"/>
              </a:rPr>
            </a:br>
            <a:r>
              <a:rPr lang="en-US" sz="8000" dirty="0">
                <a:solidFill>
                  <a:srgbClr val="002060"/>
                </a:solidFill>
                <a:latin typeface="League Spartan" panose="00000800000000000000" pitchFamily="50" charset="0"/>
              </a:rPr>
              <a:t>LEADERSHIP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B975345-7325-6E3D-9601-2C4A0509B779}"/>
              </a:ext>
            </a:extLst>
          </p:cNvPr>
          <p:cNvSpPr txBox="1"/>
          <p:nvPr/>
        </p:nvSpPr>
        <p:spPr>
          <a:xfrm rot="16200000">
            <a:off x="10422548" y="2789829"/>
            <a:ext cx="2323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League Spartan" panose="00000800000000000000" pitchFamily="50" charset="0"/>
              </a:rPr>
              <a:t>IMPACT</a:t>
            </a:r>
          </a:p>
        </p:txBody>
      </p:sp>
      <p:sp>
        <p:nvSpPr>
          <p:cNvPr id="21" name="Trapezoid 20">
            <a:extLst>
              <a:ext uri="{FF2B5EF4-FFF2-40B4-BE49-F238E27FC236}">
                <a16:creationId xmlns:a16="http://schemas.microsoft.com/office/drawing/2014/main" id="{2E941F30-09AD-4EAC-9007-ECC50BD41DF9}"/>
              </a:ext>
            </a:extLst>
          </p:cNvPr>
          <p:cNvSpPr/>
          <p:nvPr/>
        </p:nvSpPr>
        <p:spPr>
          <a:xfrm>
            <a:off x="5906277" y="2831840"/>
            <a:ext cx="3685592" cy="1194319"/>
          </a:xfrm>
          <a:prstGeom prst="trapezoid">
            <a:avLst>
              <a:gd name="adj" fmla="val 632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League Spartan" panose="00000800000000000000" pitchFamily="50" charset="0"/>
              </a:rPr>
              <a:t>LEADERSHIP</a:t>
            </a:r>
          </a:p>
          <a:p>
            <a:pPr algn="ctr"/>
            <a:r>
              <a:rPr lang="en-US" sz="3600" dirty="0">
                <a:latin typeface="League Spartan" panose="00000800000000000000" pitchFamily="50" charset="0"/>
              </a:rPr>
              <a:t>POSITION</a:t>
            </a:r>
            <a:endParaRPr lang="en-US" sz="2800" dirty="0">
              <a:latin typeface="League Spartan" panose="00000800000000000000" pitchFamily="50" charset="0"/>
            </a:endParaRPr>
          </a:p>
        </p:txBody>
      </p:sp>
      <p:sp>
        <p:nvSpPr>
          <p:cNvPr id="22" name="Trapezoid 21">
            <a:extLst>
              <a:ext uri="{FF2B5EF4-FFF2-40B4-BE49-F238E27FC236}">
                <a16:creationId xmlns:a16="http://schemas.microsoft.com/office/drawing/2014/main" id="{279EA352-D679-B341-0D33-8E4CFBA83D96}"/>
              </a:ext>
            </a:extLst>
          </p:cNvPr>
          <p:cNvSpPr/>
          <p:nvPr/>
        </p:nvSpPr>
        <p:spPr>
          <a:xfrm>
            <a:off x="5119296" y="4131905"/>
            <a:ext cx="5237684" cy="1194319"/>
          </a:xfrm>
          <a:prstGeom prst="trapezoid">
            <a:avLst>
              <a:gd name="adj" fmla="val 632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League Spartan" panose="00000800000000000000" pitchFamily="50" charset="0"/>
              </a:rPr>
              <a:t>INFLUENCE</a:t>
            </a:r>
          </a:p>
          <a:p>
            <a:pPr algn="ctr"/>
            <a:r>
              <a:rPr lang="en-US" sz="4400" dirty="0">
                <a:latin typeface="League Spartan" panose="00000800000000000000" pitchFamily="50" charset="0"/>
              </a:rPr>
              <a:t>OTHERS</a:t>
            </a:r>
            <a:endParaRPr lang="en-US" sz="3200" dirty="0">
              <a:latin typeface="League Spartan" panose="00000800000000000000" pitchFamily="50" charset="0"/>
            </a:endParaRPr>
          </a:p>
        </p:txBody>
      </p:sp>
      <p:sp>
        <p:nvSpPr>
          <p:cNvPr id="23" name="Trapezoid 22">
            <a:extLst>
              <a:ext uri="{FF2B5EF4-FFF2-40B4-BE49-F238E27FC236}">
                <a16:creationId xmlns:a16="http://schemas.microsoft.com/office/drawing/2014/main" id="{BDF0D614-BA2C-D809-0D21-119150043997}"/>
              </a:ext>
            </a:extLst>
          </p:cNvPr>
          <p:cNvSpPr/>
          <p:nvPr/>
        </p:nvSpPr>
        <p:spPr>
          <a:xfrm>
            <a:off x="4329404" y="5451634"/>
            <a:ext cx="6802016" cy="1194319"/>
          </a:xfrm>
          <a:prstGeom prst="trapezoid">
            <a:avLst>
              <a:gd name="adj" fmla="val 632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League Spartan" panose="00000800000000000000" pitchFamily="50" charset="0"/>
              </a:rPr>
              <a:t>SELF LEADERSHIP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27F328BE-75C1-5789-00F6-B8B109D8F849}"/>
              </a:ext>
            </a:extLst>
          </p:cNvPr>
          <p:cNvSpPr txBox="1">
            <a:spLocks/>
          </p:cNvSpPr>
          <p:nvPr/>
        </p:nvSpPr>
        <p:spPr>
          <a:xfrm>
            <a:off x="467805" y="5429855"/>
            <a:ext cx="4486752" cy="11943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rgbClr val="002060"/>
                </a:solidFill>
                <a:latin typeface="League Spartan" panose="00000800000000000000" pitchFamily="50" charset="0"/>
              </a:rPr>
              <a:t>STRONG SELF LEADERSHIP</a:t>
            </a:r>
          </a:p>
          <a:p>
            <a:pPr algn="l"/>
            <a:r>
              <a:rPr lang="en-US" sz="2500" dirty="0">
                <a:solidFill>
                  <a:srgbClr val="002060"/>
                </a:solidFill>
                <a:latin typeface="League Spartan" panose="00000800000000000000" pitchFamily="50" charset="0"/>
              </a:rPr>
              <a:t>ADDS CREDIBILITY TO</a:t>
            </a:r>
          </a:p>
          <a:p>
            <a:pPr algn="l"/>
            <a:r>
              <a:rPr lang="en-US" sz="2400" dirty="0">
                <a:solidFill>
                  <a:srgbClr val="002060"/>
                </a:solidFill>
                <a:latin typeface="League Spartan" panose="00000800000000000000" pitchFamily="50" charset="0"/>
              </a:rPr>
              <a:t>EVERYTHING YOU DO</a:t>
            </a:r>
            <a:endParaRPr lang="en-US" sz="5400" dirty="0">
              <a:solidFill>
                <a:srgbClr val="002060"/>
              </a:solidFill>
              <a:latin typeface="League Spartan" panose="00000800000000000000" pitchFamily="50" charset="0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B177FE07-082C-D349-EC9A-FF54C86F2700}"/>
              </a:ext>
            </a:extLst>
          </p:cNvPr>
          <p:cNvSpPr txBox="1">
            <a:spLocks/>
          </p:cNvSpPr>
          <p:nvPr/>
        </p:nvSpPr>
        <p:spPr>
          <a:xfrm>
            <a:off x="467805" y="4163849"/>
            <a:ext cx="4486752" cy="9980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rgbClr val="002060"/>
                </a:solidFill>
                <a:latin typeface="League Spartan" panose="00000800000000000000" pitchFamily="50" charset="0"/>
              </a:rPr>
              <a:t>WILLINGNESS TO INFLUECE</a:t>
            </a:r>
          </a:p>
          <a:p>
            <a:pPr algn="l"/>
            <a:r>
              <a:rPr lang="en-US" sz="2400" dirty="0">
                <a:solidFill>
                  <a:srgbClr val="002060"/>
                </a:solidFill>
                <a:latin typeface="League Spartan" panose="00000800000000000000" pitchFamily="50" charset="0"/>
              </a:rPr>
              <a:t>OTHERS BUILDS TRUST</a:t>
            </a:r>
            <a:endParaRPr lang="en-US" sz="5400" dirty="0">
              <a:solidFill>
                <a:srgbClr val="002060"/>
              </a:solidFill>
              <a:latin typeface="League Spartan" panose="00000800000000000000" pitchFamily="50" charset="0"/>
            </a:endParaRPr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02415F14-FAA7-66A3-21FD-9B3699396C23}"/>
              </a:ext>
            </a:extLst>
          </p:cNvPr>
          <p:cNvSpPr/>
          <p:nvPr/>
        </p:nvSpPr>
        <p:spPr>
          <a:xfrm>
            <a:off x="6718040" y="1091682"/>
            <a:ext cx="2080727" cy="1632857"/>
          </a:xfrm>
          <a:prstGeom prst="triangle">
            <a:avLst/>
          </a:prstGeom>
          <a:solidFill>
            <a:srgbClr val="002F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0F233B-D473-853D-073C-5FC872EF50E6}"/>
              </a:ext>
            </a:extLst>
          </p:cNvPr>
          <p:cNvSpPr txBox="1"/>
          <p:nvPr/>
        </p:nvSpPr>
        <p:spPr>
          <a:xfrm>
            <a:off x="7332532" y="1564391"/>
            <a:ext cx="42906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002F8E"/>
                </a:solidFill>
                <a:latin typeface="League Spartan" panose="00000800000000000000" pitchFamily="50" charset="0"/>
              </a:rPr>
              <a:t>IMPACT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B3938C-E7BF-E31A-8298-1FD0CA5D5C3D}"/>
              </a:ext>
            </a:extLst>
          </p:cNvPr>
          <p:cNvSpPr txBox="1"/>
          <p:nvPr/>
        </p:nvSpPr>
        <p:spPr>
          <a:xfrm>
            <a:off x="7332532" y="1557915"/>
            <a:ext cx="42906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n w="25400">
                  <a:solidFill>
                    <a:schemeClr val="bg1"/>
                  </a:solidFill>
                </a:ln>
                <a:noFill/>
                <a:latin typeface="League Spartan" panose="00000800000000000000" pitchFamily="50" charset="0"/>
              </a:rPr>
              <a:t>IMPACT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305E68B-9693-BF9C-68E5-A8041DE79F04}"/>
              </a:ext>
            </a:extLst>
          </p:cNvPr>
          <p:cNvSpPr txBox="1">
            <a:spLocks/>
          </p:cNvSpPr>
          <p:nvPr/>
        </p:nvSpPr>
        <p:spPr>
          <a:xfrm>
            <a:off x="467804" y="2832100"/>
            <a:ext cx="5237683" cy="11943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rgbClr val="002060"/>
                </a:solidFill>
                <a:latin typeface="League Spartan" panose="00000800000000000000" pitchFamily="50" charset="0"/>
              </a:rPr>
              <a:t>POSITION ALONE IS THE LEAST IMPACTFUL WITHOUT THE LOWER LEVELS</a:t>
            </a:r>
            <a:endParaRPr lang="en-US" sz="5400" dirty="0">
              <a:solidFill>
                <a:srgbClr val="002060"/>
              </a:solidFill>
              <a:latin typeface="League Spartan" panose="000008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674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rrow: Pentagon 16">
            <a:extLst>
              <a:ext uri="{FF2B5EF4-FFF2-40B4-BE49-F238E27FC236}">
                <a16:creationId xmlns:a16="http://schemas.microsoft.com/office/drawing/2014/main" id="{B74865DB-EBA7-B4F8-A6D7-D6D5BC026306}"/>
              </a:ext>
            </a:extLst>
          </p:cNvPr>
          <p:cNvSpPr/>
          <p:nvPr/>
        </p:nvSpPr>
        <p:spPr>
          <a:xfrm rot="5400000">
            <a:off x="3962144" y="2260921"/>
            <a:ext cx="3172408" cy="1268963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League Spartan" panose="00000800000000000000" pitchFamily="50" charset="0"/>
              </a:rPr>
              <a:t>LEADERSHIP</a:t>
            </a:r>
          </a:p>
          <a:p>
            <a:pPr algn="ctr"/>
            <a:r>
              <a:rPr lang="en-US" sz="3600" dirty="0">
                <a:latin typeface="League Spartan" panose="00000800000000000000" pitchFamily="50" charset="0"/>
              </a:rPr>
              <a:t>POSITION</a:t>
            </a:r>
            <a:endParaRPr lang="en-US" sz="1200" dirty="0">
              <a:latin typeface="League Spartan" panose="00000800000000000000" pitchFamily="50" charset="0"/>
            </a:endParaRPr>
          </a:p>
        </p:txBody>
      </p:sp>
      <p:sp>
        <p:nvSpPr>
          <p:cNvPr id="16" name="Arrow: Pentagon 15">
            <a:extLst>
              <a:ext uri="{FF2B5EF4-FFF2-40B4-BE49-F238E27FC236}">
                <a16:creationId xmlns:a16="http://schemas.microsoft.com/office/drawing/2014/main" id="{6D058DBD-1005-CB63-07EC-100C4ED797C4}"/>
              </a:ext>
            </a:extLst>
          </p:cNvPr>
          <p:cNvSpPr/>
          <p:nvPr/>
        </p:nvSpPr>
        <p:spPr>
          <a:xfrm rot="5400000">
            <a:off x="1664604" y="1689146"/>
            <a:ext cx="3172408" cy="1268963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League Spartan" panose="00000800000000000000" pitchFamily="50" charset="0"/>
              </a:rPr>
              <a:t>INFLUENCE</a:t>
            </a:r>
            <a:endParaRPr lang="en-US" sz="3600" dirty="0">
              <a:latin typeface="League Spartan" panose="00000800000000000000" pitchFamily="50" charset="0"/>
            </a:endParaRPr>
          </a:p>
          <a:p>
            <a:pPr algn="ctr"/>
            <a:r>
              <a:rPr lang="en-US" sz="4000" dirty="0">
                <a:latin typeface="League Spartan" panose="00000800000000000000" pitchFamily="50" charset="0"/>
              </a:rPr>
              <a:t>OTHERS</a:t>
            </a:r>
            <a:endParaRPr lang="en-US" sz="1200" dirty="0">
              <a:latin typeface="League Spartan" panose="00000800000000000000" pitchFamily="50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8EC177-44A8-BEA9-416F-67A4074CA9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117" y="4371392"/>
            <a:ext cx="9607787" cy="2043404"/>
          </a:xfrm>
        </p:spPr>
        <p:txBody>
          <a:bodyPr>
            <a:noAutofit/>
          </a:bodyPr>
          <a:lstStyle/>
          <a:p>
            <a:pPr algn="l"/>
            <a:r>
              <a:rPr lang="en-US" sz="4400" dirty="0">
                <a:solidFill>
                  <a:srgbClr val="002060"/>
                </a:solidFill>
                <a:latin typeface="League Spartan" panose="00000800000000000000" pitchFamily="50" charset="0"/>
              </a:rPr>
              <a:t>LEADERSHIP </a:t>
            </a:r>
            <a:r>
              <a:rPr lang="en-US" sz="8800" dirty="0">
                <a:solidFill>
                  <a:srgbClr val="002060"/>
                </a:solidFill>
                <a:latin typeface="League Spartan" panose="00000800000000000000" pitchFamily="50" charset="0"/>
              </a:rPr>
              <a:t>LEVERAGE</a:t>
            </a:r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087F1046-C48E-1CD5-9E6F-3F2A787691F2}"/>
              </a:ext>
            </a:extLst>
          </p:cNvPr>
          <p:cNvSpPr/>
          <p:nvPr/>
        </p:nvSpPr>
        <p:spPr>
          <a:xfrm rot="5400000">
            <a:off x="-555731" y="1187044"/>
            <a:ext cx="3018001" cy="1268963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League Spartan" panose="00000800000000000000" pitchFamily="50" charset="0"/>
              </a:rPr>
              <a:t>SELF</a:t>
            </a:r>
            <a:endParaRPr lang="en-US" dirty="0">
              <a:latin typeface="League Spartan" panose="00000800000000000000" pitchFamily="50" charset="0"/>
            </a:endParaRPr>
          </a:p>
          <a:p>
            <a:pPr algn="ctr"/>
            <a:r>
              <a:rPr lang="en-US" sz="2400" dirty="0">
                <a:latin typeface="League Spartan" panose="00000800000000000000" pitchFamily="50" charset="0"/>
              </a:rPr>
              <a:t>LEADERSHIP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6EAF140-DFFD-4415-D53A-362A23A50918}"/>
              </a:ext>
            </a:extLst>
          </p:cNvPr>
          <p:cNvSpPr/>
          <p:nvPr/>
        </p:nvSpPr>
        <p:spPr>
          <a:xfrm>
            <a:off x="0" y="5971592"/>
            <a:ext cx="12192000" cy="886408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91104AC-B5C2-FE49-0796-4E0220D2BE6A}"/>
              </a:ext>
            </a:extLst>
          </p:cNvPr>
          <p:cNvSpPr/>
          <p:nvPr/>
        </p:nvSpPr>
        <p:spPr>
          <a:xfrm>
            <a:off x="7680644" y="4991877"/>
            <a:ext cx="1530219" cy="97971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B7C01E-1821-A90A-1D83-9DDA50546260}"/>
              </a:ext>
            </a:extLst>
          </p:cNvPr>
          <p:cNvSpPr txBox="1"/>
          <p:nvPr/>
        </p:nvSpPr>
        <p:spPr>
          <a:xfrm>
            <a:off x="7633989" y="5971592"/>
            <a:ext cx="17448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  <a:latin typeface="League Spartan" panose="00000800000000000000" pitchFamily="50" charset="0"/>
              </a:rPr>
              <a:t>OPPORTUNITY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3781824-860D-1CAA-3B8A-F6CAFF0FC494}"/>
              </a:ext>
            </a:extLst>
          </p:cNvPr>
          <p:cNvSpPr/>
          <p:nvPr/>
        </p:nvSpPr>
        <p:spPr>
          <a:xfrm rot="933508">
            <a:off x="-19372" y="4140711"/>
            <a:ext cx="11859208" cy="13270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B975345-7325-6E3D-9601-2C4A0509B779}"/>
              </a:ext>
            </a:extLst>
          </p:cNvPr>
          <p:cNvSpPr txBox="1"/>
          <p:nvPr/>
        </p:nvSpPr>
        <p:spPr>
          <a:xfrm rot="16200000">
            <a:off x="10172170" y="2789829"/>
            <a:ext cx="2323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League Spartan" panose="00000800000000000000" pitchFamily="50" charset="0"/>
              </a:rPr>
              <a:t>IMPACT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045E552-5E2C-7569-0FE0-C4DF388DCE7F}"/>
              </a:ext>
            </a:extLst>
          </p:cNvPr>
          <p:cNvSpPr/>
          <p:nvPr/>
        </p:nvSpPr>
        <p:spPr>
          <a:xfrm>
            <a:off x="6858343" y="2015611"/>
            <a:ext cx="3162325" cy="3162325"/>
          </a:xfrm>
          <a:prstGeom prst="ellipse">
            <a:avLst/>
          </a:prstGeom>
          <a:noFill/>
          <a:ln w="69850">
            <a:solidFill>
              <a:schemeClr val="accent1">
                <a:shade val="50000"/>
                <a:alpha val="5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3737E37-0397-8EDF-8ADE-26BC00118705}"/>
              </a:ext>
            </a:extLst>
          </p:cNvPr>
          <p:cNvSpPr txBox="1">
            <a:spLocks/>
          </p:cNvSpPr>
          <p:nvPr/>
        </p:nvSpPr>
        <p:spPr>
          <a:xfrm>
            <a:off x="6937004" y="2168482"/>
            <a:ext cx="3034504" cy="255814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rgbClr val="002060"/>
                </a:solidFill>
                <a:latin typeface="League Spartan" panose="00000800000000000000" pitchFamily="50" charset="0"/>
              </a:rPr>
              <a:t>LOWER </a:t>
            </a:r>
            <a:br>
              <a:rPr lang="en-US" sz="2000" dirty="0">
                <a:solidFill>
                  <a:srgbClr val="002060"/>
                </a:solidFill>
                <a:latin typeface="League Spartan" panose="00000800000000000000" pitchFamily="50" charset="0"/>
              </a:rPr>
            </a:br>
            <a:r>
              <a:rPr lang="en-US" sz="2000" dirty="0">
                <a:solidFill>
                  <a:srgbClr val="002060"/>
                </a:solidFill>
                <a:latin typeface="League Spartan" panose="00000800000000000000" pitchFamily="50" charset="0"/>
              </a:rPr>
              <a:t>LEVELS OF </a:t>
            </a:r>
            <a:r>
              <a:rPr lang="en-US" sz="2800" dirty="0">
                <a:solidFill>
                  <a:srgbClr val="002060"/>
                </a:solidFill>
                <a:latin typeface="League Spartan" panose="00000800000000000000" pitchFamily="50" charset="0"/>
              </a:rPr>
              <a:t>LEADERSHIP</a:t>
            </a:r>
            <a:endParaRPr lang="en-US" sz="2000" dirty="0">
              <a:solidFill>
                <a:srgbClr val="002060"/>
              </a:solidFill>
              <a:latin typeface="League Spartan" panose="00000800000000000000" pitchFamily="50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League Spartan" panose="00000800000000000000" pitchFamily="50" charset="0"/>
              </a:rPr>
              <a:t>CREATE </a:t>
            </a:r>
            <a:r>
              <a:rPr lang="en-US" sz="4000" dirty="0">
                <a:solidFill>
                  <a:srgbClr val="002060"/>
                </a:solidFill>
                <a:latin typeface="League Spartan" panose="00000800000000000000" pitchFamily="50" charset="0"/>
              </a:rPr>
              <a:t>LEVERAGE</a:t>
            </a:r>
            <a:br>
              <a:rPr lang="en-US" sz="2400" dirty="0">
                <a:solidFill>
                  <a:srgbClr val="002060"/>
                </a:solidFill>
                <a:latin typeface="League Spartan" panose="00000800000000000000" pitchFamily="50" charset="0"/>
              </a:rPr>
            </a:br>
            <a:r>
              <a:rPr lang="en-US" sz="1800" dirty="0">
                <a:solidFill>
                  <a:srgbClr val="002060"/>
                </a:solidFill>
                <a:latin typeface="League Spartan" panose="00000800000000000000" pitchFamily="50" charset="0"/>
              </a:rPr>
              <a:t>&amp; </a:t>
            </a:r>
            <a:r>
              <a:rPr lang="en-US" sz="2800" dirty="0">
                <a:solidFill>
                  <a:srgbClr val="002060"/>
                </a:solidFill>
                <a:latin typeface="League Spartan" panose="00000800000000000000" pitchFamily="50" charset="0"/>
              </a:rPr>
              <a:t>IMPACT</a:t>
            </a:r>
            <a:r>
              <a:rPr lang="en-US" sz="1800" dirty="0">
                <a:solidFill>
                  <a:srgbClr val="002060"/>
                </a:solidFill>
                <a:latin typeface="League Spartan" panose="00000800000000000000" pitchFamily="50" charset="0"/>
              </a:rPr>
              <a:t> IS </a:t>
            </a:r>
            <a:r>
              <a:rPr lang="en-US" sz="2400" dirty="0">
                <a:solidFill>
                  <a:srgbClr val="002060"/>
                </a:solidFill>
                <a:latin typeface="League Spartan" panose="00000800000000000000" pitchFamily="50" charset="0"/>
              </a:rPr>
              <a:t>MULTIPLIED</a:t>
            </a:r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BD0253D6-329B-E290-EC29-B4F98648A93B}"/>
              </a:ext>
            </a:extLst>
          </p:cNvPr>
          <p:cNvSpPr/>
          <p:nvPr/>
        </p:nvSpPr>
        <p:spPr>
          <a:xfrm rot="16200000">
            <a:off x="9413690" y="3929190"/>
            <a:ext cx="2259514" cy="811765"/>
          </a:xfrm>
          <a:prstGeom prst="homePlate">
            <a:avLst/>
          </a:prstGeom>
          <a:solidFill>
            <a:schemeClr val="accent1">
              <a:lumMod val="50000"/>
            </a:schemeClr>
          </a:solidFill>
          <a:ln w="41275">
            <a:solidFill>
              <a:srgbClr val="297A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eague Spartan" panose="00000800000000000000" pitchFamily="50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B60DEE-4EF7-421E-1A6B-B1E93D81A968}"/>
              </a:ext>
            </a:extLst>
          </p:cNvPr>
          <p:cNvSpPr txBox="1"/>
          <p:nvPr/>
        </p:nvSpPr>
        <p:spPr>
          <a:xfrm rot="16200000">
            <a:off x="9469043" y="4275910"/>
            <a:ext cx="208443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League Spartan" panose="00000800000000000000" pitchFamily="50" charset="0"/>
              </a:rPr>
              <a:t>POSITION ONLY</a:t>
            </a: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E54968C0-6C9E-81D8-E414-6A4F69AE8E77}"/>
              </a:ext>
            </a:extLst>
          </p:cNvPr>
          <p:cNvSpPr/>
          <p:nvPr/>
        </p:nvSpPr>
        <p:spPr>
          <a:xfrm rot="16200000">
            <a:off x="9199888" y="3336496"/>
            <a:ext cx="3643647" cy="811765"/>
          </a:xfrm>
          <a:prstGeom prst="homePlate">
            <a:avLst/>
          </a:prstGeom>
          <a:solidFill>
            <a:schemeClr val="accent1">
              <a:lumMod val="50000"/>
            </a:schemeClr>
          </a:solidFill>
          <a:ln w="44450">
            <a:solidFill>
              <a:srgbClr val="297A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eague Spartan" panose="00000800000000000000" pitchFamily="50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2308C5-4C1E-D5B2-468F-AB0771554107}"/>
              </a:ext>
            </a:extLst>
          </p:cNvPr>
          <p:cNvSpPr txBox="1"/>
          <p:nvPr/>
        </p:nvSpPr>
        <p:spPr>
          <a:xfrm rot="16200000">
            <a:off x="9254975" y="3702709"/>
            <a:ext cx="34070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League Spartan" panose="00000800000000000000" pitchFamily="50" charset="0"/>
              </a:rPr>
              <a:t>POSITION &amp; INFLUENCE ONLY</a:t>
            </a:r>
          </a:p>
        </p:txBody>
      </p:sp>
      <p:sp>
        <p:nvSpPr>
          <p:cNvPr id="15" name="Arrow: Pentagon 14">
            <a:extLst>
              <a:ext uri="{FF2B5EF4-FFF2-40B4-BE49-F238E27FC236}">
                <a16:creationId xmlns:a16="http://schemas.microsoft.com/office/drawing/2014/main" id="{BA236056-B557-3E28-7313-B325E85505C6}"/>
              </a:ext>
            </a:extLst>
          </p:cNvPr>
          <p:cNvSpPr/>
          <p:nvPr/>
        </p:nvSpPr>
        <p:spPr>
          <a:xfrm rot="16200000">
            <a:off x="9012634" y="2795356"/>
            <a:ext cx="4986623" cy="811765"/>
          </a:xfrm>
          <a:prstGeom prst="homePlate">
            <a:avLst/>
          </a:prstGeom>
          <a:solidFill>
            <a:schemeClr val="accent1">
              <a:lumMod val="50000"/>
            </a:schemeClr>
          </a:solidFill>
          <a:ln w="44450">
            <a:solidFill>
              <a:srgbClr val="297A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eague Spartan" panose="00000800000000000000" pitchFamily="50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A29379-DBCB-AC34-50D7-4D1C7BAFB215}"/>
              </a:ext>
            </a:extLst>
          </p:cNvPr>
          <p:cNvSpPr txBox="1"/>
          <p:nvPr/>
        </p:nvSpPr>
        <p:spPr>
          <a:xfrm rot="16200000">
            <a:off x="9972564" y="1633870"/>
            <a:ext cx="3128391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League Spartan" panose="00000800000000000000" pitchFamily="50" charset="0"/>
              </a:rPr>
              <a:t>POSITION, INFLUENCE</a:t>
            </a:r>
          </a:p>
          <a:p>
            <a:r>
              <a:rPr lang="en-US" sz="1600" dirty="0">
                <a:solidFill>
                  <a:schemeClr val="bg1"/>
                </a:solidFill>
                <a:latin typeface="League Spartan" panose="00000800000000000000" pitchFamily="50" charset="0"/>
              </a:rPr>
              <a:t>&amp; SELF LEADERSHIP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4984F34-6D5D-7325-D335-0A086EDA95EA}"/>
              </a:ext>
            </a:extLst>
          </p:cNvPr>
          <p:cNvSpPr txBox="1"/>
          <p:nvPr/>
        </p:nvSpPr>
        <p:spPr>
          <a:xfrm rot="16200000">
            <a:off x="10024823" y="3757507"/>
            <a:ext cx="312839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League Spartan" panose="00000800000000000000" pitchFamily="50" charset="0"/>
              </a:rPr>
              <a:t>IMPACT</a:t>
            </a:r>
          </a:p>
        </p:txBody>
      </p:sp>
      <p:pic>
        <p:nvPicPr>
          <p:cNvPr id="21" name="Picture 20" descr="Logo&#10;&#10;Description automatically generated">
            <a:extLst>
              <a:ext uri="{FF2B5EF4-FFF2-40B4-BE49-F238E27FC236}">
                <a16:creationId xmlns:a16="http://schemas.microsoft.com/office/drawing/2014/main" id="{9B527AC3-832A-EA0D-E564-FDC8EFE4B2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5379" y="6117843"/>
            <a:ext cx="880681" cy="60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169032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14963</TotalTime>
  <Words>582</Words>
  <Application>Microsoft Office PowerPoint</Application>
  <PresentationFormat>Widescreen</PresentationFormat>
  <Paragraphs>103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</vt:lpstr>
      <vt:lpstr>Calibri</vt:lpstr>
      <vt:lpstr>Calibri Light</vt:lpstr>
      <vt:lpstr>Corbel</vt:lpstr>
      <vt:lpstr>League Spartan</vt:lpstr>
      <vt:lpstr>Myriad Pro</vt:lpstr>
      <vt:lpstr>Depth</vt:lpstr>
      <vt:lpstr>Office Theme</vt:lpstr>
      <vt:lpstr>ROUND TABLE</vt:lpstr>
      <vt:lpstr>WHO POURED INTO YOU AS A LEADER? </vt:lpstr>
      <vt:lpstr>IS LEADERSHIP CAUGHT OR TAUGHT?</vt:lpstr>
      <vt:lpstr>LEADING PEOPLE</vt:lpstr>
      <vt:lpstr>BAD EXAMPLES OF LEADERSHIP</vt:lpstr>
      <vt:lpstr>Experience is a brutal teacher. But you learn by God, you learn.                -C.S. Lewis</vt:lpstr>
      <vt:lpstr>BEST EXAMPLE OF LEADERSHIP DEVELOPMENT YOU’VE SEEN? </vt:lpstr>
      <vt:lpstr>LEVELS OF  LEADERSHIP</vt:lpstr>
      <vt:lpstr>LEADERSHIP LEVERAGE</vt:lpstr>
      <vt:lpstr>The biggest fallacy of good communication is the belief that it has already happened…                                 -unkown</vt:lpstr>
      <vt:lpstr>The biggest fallacy of good communication is the belief that it has already happened…                                 -unkown</vt:lpstr>
      <vt:lpstr>LEARNING LEARNED LEARNER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SKILL</vt:lpstr>
      <vt:lpstr>And David shepherded them with integrity of heart, and with skillful hands he led them.                       Psalm 78:72</vt:lpstr>
      <vt:lpstr>SKILL</vt:lpstr>
      <vt:lpstr>Best time to plant a tree is 40 years ago.  The second best time is today…</vt:lpstr>
      <vt:lpstr>Developing Character is best done in a process called ‘Parenting’</vt:lpstr>
      <vt:lpstr>If not done in parenting, then the today is the day to start!</vt:lpstr>
      <vt:lpstr>What’s on the list that ALL great Leaders do?</vt:lpstr>
      <vt:lpstr>Chick-fil-A found 5 things:  1. See the Future - Vision  </vt:lpstr>
      <vt:lpstr>Chick-fil-A found 5 things:  2. Engage &amp; Develop Others </vt:lpstr>
      <vt:lpstr>Chick-fil-A found 5 things:  3. Reinvent Continuously</vt:lpstr>
      <vt:lpstr>Chick-fil-A found 5 things:  4. Value Results &amp; Relationship </vt:lpstr>
      <vt:lpstr>Chick-fil-A found 5 things:  5. Embody the Values </vt:lpstr>
      <vt:lpstr>The Secret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KNOW YOUR WHY </dc:title>
  <dc:creator>Ron Ewing</dc:creator>
  <cp:lastModifiedBy>Ron Ewing</cp:lastModifiedBy>
  <cp:revision>45</cp:revision>
  <dcterms:created xsi:type="dcterms:W3CDTF">2023-01-23T22:54:16Z</dcterms:created>
  <dcterms:modified xsi:type="dcterms:W3CDTF">2023-03-20T17:41:28Z</dcterms:modified>
</cp:coreProperties>
</file>